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0"/>
  </p:notesMasterIdLst>
  <p:sldIdLst>
    <p:sldId id="258" r:id="rId5"/>
    <p:sldId id="256" r:id="rId6"/>
    <p:sldId id="262" r:id="rId7"/>
    <p:sldId id="263" r:id="rId8"/>
    <p:sldId id="264" r:id="rId9"/>
  </p:sldIdLst>
  <p:sldSz cx="8686800" cy="10972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8FD"/>
    <a:srgbClr val="00B0F0"/>
    <a:srgbClr val="7030A0"/>
    <a:srgbClr val="F7F2BF"/>
    <a:srgbClr val="0074BD"/>
    <a:srgbClr val="F36C2C"/>
    <a:srgbClr val="FFFF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53A1E-26A2-99FA-D08C-1CD4B78BBA44}" v="1" dt="2025-09-28T23:30:38.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82"/>
    <p:restoredTop sz="94660"/>
  </p:normalViewPr>
  <p:slideViewPr>
    <p:cSldViewPr snapToGrid="0">
      <p:cViewPr varScale="1">
        <p:scale>
          <a:sx n="59" d="100"/>
          <a:sy n="59" d="100"/>
        </p:scale>
        <p:origin x="366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kpcreativecomms.com" userId="S::urn:spo:guest#kristen@kpcreativecomms.com::" providerId="AD" clId="Web-{9A6B7612-5973-EAFC-1143-7D7FAC235E4C}"/>
    <pc:docChg chg="modSld">
      <pc:chgData name="kristen@kpcreativecomms.com" userId="S::urn:spo:guest#kristen@kpcreativecomms.com::" providerId="AD" clId="Web-{9A6B7612-5973-EAFC-1143-7D7FAC235E4C}" dt="2025-09-26T01:05:05.129" v="17"/>
      <pc:docMkLst>
        <pc:docMk/>
      </pc:docMkLst>
      <pc:sldChg chg="modSp">
        <pc:chgData name="kristen@kpcreativecomms.com" userId="S::urn:spo:guest#kristen@kpcreativecomms.com::" providerId="AD" clId="Web-{9A6B7612-5973-EAFC-1143-7D7FAC235E4C}" dt="2025-09-26T01:05:05.129" v="17"/>
        <pc:sldMkLst>
          <pc:docMk/>
          <pc:sldMk cId="4187827186" sldId="258"/>
        </pc:sldMkLst>
        <pc:spChg chg="mod">
          <ac:chgData name="kristen@kpcreativecomms.com" userId="S::urn:spo:guest#kristen@kpcreativecomms.com::" providerId="AD" clId="Web-{9A6B7612-5973-EAFC-1143-7D7FAC235E4C}" dt="2025-09-26T01:05:05.129" v="17"/>
          <ac:spMkLst>
            <pc:docMk/>
            <pc:sldMk cId="4187827186" sldId="258"/>
            <ac:spMk id="4" creationId="{A0FB44A3-94A2-68B8-5FF7-C0776B37D494}"/>
          </ac:spMkLst>
        </pc:spChg>
      </pc:sldChg>
    </pc:docChg>
  </pc:docChgLst>
  <pc:docChgLst>
    <pc:chgData name="kristen@kpcreativecomms.com" userId="S::urn:spo:guest#kristen@kpcreativecomms.com::" providerId="AD" clId="Web-{9B653A1E-26A2-99FA-D08C-1CD4B78BBA44}"/>
    <pc:docChg chg="modSld">
      <pc:chgData name="kristen@kpcreativecomms.com" userId="S::urn:spo:guest#kristen@kpcreativecomms.com::" providerId="AD" clId="Web-{9B653A1E-26A2-99FA-D08C-1CD4B78BBA44}" dt="2025-09-28T23:30:38.517" v="0" actId="20577"/>
      <pc:docMkLst>
        <pc:docMk/>
      </pc:docMkLst>
      <pc:sldChg chg="modSp">
        <pc:chgData name="kristen@kpcreativecomms.com" userId="S::urn:spo:guest#kristen@kpcreativecomms.com::" providerId="AD" clId="Web-{9B653A1E-26A2-99FA-D08C-1CD4B78BBA44}" dt="2025-09-28T23:30:38.517" v="0" actId="20577"/>
        <pc:sldMkLst>
          <pc:docMk/>
          <pc:sldMk cId="4187827186" sldId="258"/>
        </pc:sldMkLst>
        <pc:spChg chg="mod">
          <ac:chgData name="kristen@kpcreativecomms.com" userId="S::urn:spo:guest#kristen@kpcreativecomms.com::" providerId="AD" clId="Web-{9B653A1E-26A2-99FA-D08C-1CD4B78BBA44}" dt="2025-09-28T23:30:38.517" v="0" actId="20577"/>
          <ac:spMkLst>
            <pc:docMk/>
            <pc:sldMk cId="4187827186" sldId="258"/>
            <ac:spMk id="4" creationId="{A0FB44A3-94A2-68B8-5FF7-C0776B37D4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EAFE8-4A7A-BE4E-9E06-4D06B5DB5341}" type="datetimeFigureOut">
              <a:rPr lang="en-US" smtClean="0"/>
              <a:t>9/28/2025</a:t>
            </a:fld>
            <a:endParaRPr lang="en-US"/>
          </a:p>
        </p:txBody>
      </p:sp>
      <p:sp>
        <p:nvSpPr>
          <p:cNvPr id="4" name="Slide Image Placeholder 3"/>
          <p:cNvSpPr>
            <a:spLocks noGrp="1" noRot="1" noChangeAspect="1"/>
          </p:cNvSpPr>
          <p:nvPr>
            <p:ph type="sldImg" idx="2"/>
          </p:nvPr>
        </p:nvSpPr>
        <p:spPr>
          <a:xfrm>
            <a:off x="2208213" y="1143000"/>
            <a:ext cx="2441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F2E54-15FE-A142-A646-15C8A7672CB2}" type="slidenum">
              <a:rPr lang="en-US" smtClean="0"/>
              <a:t>‹#›</a:t>
            </a:fld>
            <a:endParaRPr lang="en-US"/>
          </a:p>
        </p:txBody>
      </p:sp>
    </p:spTree>
    <p:extLst>
      <p:ext uri="{BB962C8B-B14F-4D97-AF65-F5344CB8AC3E}">
        <p14:creationId xmlns:p14="http://schemas.microsoft.com/office/powerpoint/2010/main" val="647786228"/>
      </p:ext>
    </p:extLst>
  </p:cSld>
  <p:clrMap bg1="lt1" tx1="dk1" bg2="lt2" tx2="dk2" accent1="accent1" accent2="accent2" accent3="accent3" accent4="accent4" accent5="accent5" accent6="accent6" hlink="hlink" folHlink="folHlink"/>
  <p:notesStyle>
    <a:lvl1pPr marL="0" algn="l" defTabSz="1008126" rtl="0" eaLnBrk="1" latinLnBrk="0" hangingPunct="1">
      <a:defRPr sz="1323" kern="1200">
        <a:solidFill>
          <a:schemeClr val="tx1"/>
        </a:solidFill>
        <a:latin typeface="+mn-lt"/>
        <a:ea typeface="+mn-ea"/>
        <a:cs typeface="+mn-cs"/>
      </a:defRPr>
    </a:lvl1pPr>
    <a:lvl2pPr marL="504063" algn="l" defTabSz="1008126" rtl="0" eaLnBrk="1" latinLnBrk="0" hangingPunct="1">
      <a:defRPr sz="1323" kern="1200">
        <a:solidFill>
          <a:schemeClr val="tx1"/>
        </a:solidFill>
        <a:latin typeface="+mn-lt"/>
        <a:ea typeface="+mn-ea"/>
        <a:cs typeface="+mn-cs"/>
      </a:defRPr>
    </a:lvl2pPr>
    <a:lvl3pPr marL="1008126" algn="l" defTabSz="1008126" rtl="0" eaLnBrk="1" latinLnBrk="0" hangingPunct="1">
      <a:defRPr sz="1323" kern="1200">
        <a:solidFill>
          <a:schemeClr val="tx1"/>
        </a:solidFill>
        <a:latin typeface="+mn-lt"/>
        <a:ea typeface="+mn-ea"/>
        <a:cs typeface="+mn-cs"/>
      </a:defRPr>
    </a:lvl3pPr>
    <a:lvl4pPr marL="1512189" algn="l" defTabSz="1008126" rtl="0" eaLnBrk="1" latinLnBrk="0" hangingPunct="1">
      <a:defRPr sz="1323" kern="1200">
        <a:solidFill>
          <a:schemeClr val="tx1"/>
        </a:solidFill>
        <a:latin typeface="+mn-lt"/>
        <a:ea typeface="+mn-ea"/>
        <a:cs typeface="+mn-cs"/>
      </a:defRPr>
    </a:lvl4pPr>
    <a:lvl5pPr marL="2016252" algn="l" defTabSz="1008126" rtl="0" eaLnBrk="1" latinLnBrk="0" hangingPunct="1">
      <a:defRPr sz="1323" kern="1200">
        <a:solidFill>
          <a:schemeClr val="tx1"/>
        </a:solidFill>
        <a:latin typeface="+mn-lt"/>
        <a:ea typeface="+mn-ea"/>
        <a:cs typeface="+mn-cs"/>
      </a:defRPr>
    </a:lvl5pPr>
    <a:lvl6pPr marL="2520315" algn="l" defTabSz="1008126" rtl="0" eaLnBrk="1" latinLnBrk="0" hangingPunct="1">
      <a:defRPr sz="1323" kern="1200">
        <a:solidFill>
          <a:schemeClr val="tx1"/>
        </a:solidFill>
        <a:latin typeface="+mn-lt"/>
        <a:ea typeface="+mn-ea"/>
        <a:cs typeface="+mn-cs"/>
      </a:defRPr>
    </a:lvl6pPr>
    <a:lvl7pPr marL="3024378" algn="l" defTabSz="1008126" rtl="0" eaLnBrk="1" latinLnBrk="0" hangingPunct="1">
      <a:defRPr sz="1323" kern="1200">
        <a:solidFill>
          <a:schemeClr val="tx1"/>
        </a:solidFill>
        <a:latin typeface="+mn-lt"/>
        <a:ea typeface="+mn-ea"/>
        <a:cs typeface="+mn-cs"/>
      </a:defRPr>
    </a:lvl7pPr>
    <a:lvl8pPr marL="3528441" algn="l" defTabSz="1008126" rtl="0" eaLnBrk="1" latinLnBrk="0" hangingPunct="1">
      <a:defRPr sz="1323" kern="1200">
        <a:solidFill>
          <a:schemeClr val="tx1"/>
        </a:solidFill>
        <a:latin typeface="+mn-lt"/>
        <a:ea typeface="+mn-ea"/>
        <a:cs typeface="+mn-cs"/>
      </a:defRPr>
    </a:lvl8pPr>
    <a:lvl9pPr marL="4032504" algn="l" defTabSz="1008126" rtl="0" eaLnBrk="1" latinLnBrk="0" hangingPunct="1">
      <a:defRPr sz="132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2E1CDD6-5953-A863-2FE5-13969B945D08}"/>
              </a:ext>
            </a:extLst>
          </p:cNvPr>
          <p:cNvSpPr/>
          <p:nvPr userDrawn="1"/>
        </p:nvSpPr>
        <p:spPr>
          <a:xfrm>
            <a:off x="342900" y="342900"/>
            <a:ext cx="8001000" cy="10287000"/>
          </a:xfrm>
          <a:prstGeom prst="rect">
            <a:avLst/>
          </a:prstGeom>
          <a:solidFill>
            <a:srgbClr val="EBF8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6A4A29C6-EC8B-6B27-04D0-14777EE5D365}"/>
              </a:ext>
            </a:extLst>
          </p:cNvPr>
          <p:cNvSpPr>
            <a:spLocks noGrp="1"/>
          </p:cNvSpPr>
          <p:nvPr>
            <p:ph type="pic" sz="quarter" idx="10"/>
          </p:nvPr>
        </p:nvSpPr>
        <p:spPr>
          <a:xfrm>
            <a:off x="3628571" y="342900"/>
            <a:ext cx="4718504" cy="3623044"/>
          </a:xfrm>
          <a:prstGeom prst="rect">
            <a:avLst/>
          </a:prstGeom>
        </p:spPr>
        <p:txBody>
          <a:bodyPr/>
          <a:lstStyle/>
          <a:p>
            <a:endParaRPr lang="en-US"/>
          </a:p>
        </p:txBody>
      </p:sp>
      <p:sp>
        <p:nvSpPr>
          <p:cNvPr id="2" name="Round Same Side Corner Rectangle 1">
            <a:extLst>
              <a:ext uri="{FF2B5EF4-FFF2-40B4-BE49-F238E27FC236}">
                <a16:creationId xmlns:a16="http://schemas.microsoft.com/office/drawing/2014/main" id="{5A5D784F-323F-4006-8F6E-C972699A2C26}"/>
              </a:ext>
            </a:extLst>
          </p:cNvPr>
          <p:cNvSpPr/>
          <p:nvPr userDrawn="1"/>
        </p:nvSpPr>
        <p:spPr>
          <a:xfrm>
            <a:off x="1026555" y="6412017"/>
            <a:ext cx="6684264" cy="4103583"/>
          </a:xfrm>
          <a:prstGeom prst="round2SameRect">
            <a:avLst>
              <a:gd name="adj1" fmla="val 906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8F1B65-4976-97F8-EE6A-11553BE5806D}"/>
              </a:ext>
            </a:extLst>
          </p:cNvPr>
          <p:cNvSpPr/>
          <p:nvPr userDrawn="1"/>
        </p:nvSpPr>
        <p:spPr>
          <a:xfrm>
            <a:off x="1026555" y="10414000"/>
            <a:ext cx="6684264" cy="2159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1033724"/>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5184" userDrawn="1">
          <p15:clr>
            <a:srgbClr val="FBAE40"/>
          </p15:clr>
        </p15:guide>
        <p15:guide id="3" pos="288" userDrawn="1">
          <p15:clr>
            <a:srgbClr val="FBAE40"/>
          </p15:clr>
        </p15:guide>
        <p15:guide id="4" pos="216" userDrawn="1">
          <p15:clr>
            <a:srgbClr val="FBAE40"/>
          </p15:clr>
        </p15:guide>
        <p15:guide id="5" pos="5256" userDrawn="1">
          <p15:clr>
            <a:srgbClr val="FBAE40"/>
          </p15:clr>
        </p15:guide>
        <p15:guide id="6" orient="horz" pos="6696" userDrawn="1">
          <p15:clr>
            <a:srgbClr val="FBAE40"/>
          </p15:clr>
        </p15:guide>
        <p15:guide id="7" orient="horz" pos="216" userDrawn="1">
          <p15:clr>
            <a:srgbClr val="FBAE40"/>
          </p15:clr>
        </p15:guide>
        <p15:guide id="8" orient="horz" pos="66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833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82541"/>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868680" rtl="0" eaLnBrk="1" latinLnBrk="0" hangingPunct="1">
        <a:lnSpc>
          <a:spcPct val="90000"/>
        </a:lnSpc>
        <a:spcBef>
          <a:spcPct val="0"/>
        </a:spcBef>
        <a:buNone/>
        <a:defRPr sz="4180" kern="1200">
          <a:solidFill>
            <a:schemeClr val="tx1"/>
          </a:solidFill>
          <a:latin typeface="+mj-lt"/>
          <a:ea typeface="+mj-ea"/>
          <a:cs typeface="+mj-cs"/>
        </a:defRPr>
      </a:lvl1pPr>
    </p:titleStyle>
    <p:bodyStyle>
      <a:lvl1pPr marL="217170" indent="-217170" algn="l" defTabSz="868680" rtl="0" eaLnBrk="1" latinLnBrk="0" hangingPunct="1">
        <a:lnSpc>
          <a:spcPct val="90000"/>
        </a:lnSpc>
        <a:spcBef>
          <a:spcPts val="950"/>
        </a:spcBef>
        <a:buFont typeface="Arial" panose="020B0604020202020204" pitchFamily="34" charset="0"/>
        <a:buChar char="•"/>
        <a:defRPr sz="2660" kern="1200">
          <a:solidFill>
            <a:schemeClr val="tx1"/>
          </a:solidFill>
          <a:latin typeface="+mn-lt"/>
          <a:ea typeface="+mn-ea"/>
          <a:cs typeface="+mn-cs"/>
        </a:defRPr>
      </a:lvl1pPr>
      <a:lvl2pPr marL="651510" indent="-217170" algn="l" defTabSz="868680" rtl="0" eaLnBrk="1" latinLnBrk="0" hangingPunct="1">
        <a:lnSpc>
          <a:spcPct val="90000"/>
        </a:lnSpc>
        <a:spcBef>
          <a:spcPts val="475"/>
        </a:spcBef>
        <a:buFont typeface="Arial" panose="020B0604020202020204" pitchFamily="34" charset="0"/>
        <a:buChar char="•"/>
        <a:defRPr sz="2280" kern="1200">
          <a:solidFill>
            <a:schemeClr val="tx1"/>
          </a:solidFill>
          <a:latin typeface="+mn-lt"/>
          <a:ea typeface="+mn-ea"/>
          <a:cs typeface="+mn-cs"/>
        </a:defRPr>
      </a:lvl2pPr>
      <a:lvl3pPr marL="1085850" indent="-217170" algn="l" defTabSz="868680"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20190" indent="-217170" algn="l" defTabSz="868680" rtl="0" eaLnBrk="1" latinLnBrk="0" hangingPunct="1">
        <a:lnSpc>
          <a:spcPct val="90000"/>
        </a:lnSpc>
        <a:spcBef>
          <a:spcPts val="475"/>
        </a:spcBef>
        <a:buFont typeface="Arial" panose="020B0604020202020204" pitchFamily="34" charset="0"/>
        <a:buChar char="•"/>
        <a:defRPr sz="1710" kern="1200">
          <a:solidFill>
            <a:schemeClr val="tx1"/>
          </a:solidFill>
          <a:latin typeface="+mn-lt"/>
          <a:ea typeface="+mn-ea"/>
          <a:cs typeface="+mn-cs"/>
        </a:defRPr>
      </a:lvl4pPr>
      <a:lvl5pPr marL="1954530" indent="-217170" algn="l" defTabSz="868680" rtl="0" eaLnBrk="1" latinLnBrk="0" hangingPunct="1">
        <a:lnSpc>
          <a:spcPct val="90000"/>
        </a:lnSpc>
        <a:spcBef>
          <a:spcPts val="475"/>
        </a:spcBef>
        <a:buFont typeface="Arial" panose="020B0604020202020204" pitchFamily="34" charset="0"/>
        <a:buChar char="•"/>
        <a:defRPr sz="1710" kern="1200">
          <a:solidFill>
            <a:schemeClr val="tx1"/>
          </a:solidFill>
          <a:latin typeface="+mn-lt"/>
          <a:ea typeface="+mn-ea"/>
          <a:cs typeface="+mn-cs"/>
        </a:defRPr>
      </a:lvl5pPr>
      <a:lvl6pPr marL="2388870" indent="-217170" algn="l" defTabSz="868680" rtl="0" eaLnBrk="1" latinLnBrk="0" hangingPunct="1">
        <a:lnSpc>
          <a:spcPct val="90000"/>
        </a:lnSpc>
        <a:spcBef>
          <a:spcPts val="475"/>
        </a:spcBef>
        <a:buFont typeface="Arial" panose="020B0604020202020204" pitchFamily="34" charset="0"/>
        <a:buChar char="•"/>
        <a:defRPr sz="1710" kern="1200">
          <a:solidFill>
            <a:schemeClr val="tx1"/>
          </a:solidFill>
          <a:latin typeface="+mn-lt"/>
          <a:ea typeface="+mn-ea"/>
          <a:cs typeface="+mn-cs"/>
        </a:defRPr>
      </a:lvl6pPr>
      <a:lvl7pPr marL="2823210" indent="-217170" algn="l" defTabSz="868680" rtl="0" eaLnBrk="1" latinLnBrk="0" hangingPunct="1">
        <a:lnSpc>
          <a:spcPct val="90000"/>
        </a:lnSpc>
        <a:spcBef>
          <a:spcPts val="475"/>
        </a:spcBef>
        <a:buFont typeface="Arial" panose="020B0604020202020204" pitchFamily="34" charset="0"/>
        <a:buChar char="•"/>
        <a:defRPr sz="1710" kern="1200">
          <a:solidFill>
            <a:schemeClr val="tx1"/>
          </a:solidFill>
          <a:latin typeface="+mn-lt"/>
          <a:ea typeface="+mn-ea"/>
          <a:cs typeface="+mn-cs"/>
        </a:defRPr>
      </a:lvl7pPr>
      <a:lvl8pPr marL="3257550" indent="-217170" algn="l" defTabSz="868680" rtl="0" eaLnBrk="1" latinLnBrk="0" hangingPunct="1">
        <a:lnSpc>
          <a:spcPct val="90000"/>
        </a:lnSpc>
        <a:spcBef>
          <a:spcPts val="475"/>
        </a:spcBef>
        <a:buFont typeface="Arial" panose="020B0604020202020204" pitchFamily="34" charset="0"/>
        <a:buChar char="•"/>
        <a:defRPr sz="1710" kern="1200">
          <a:solidFill>
            <a:schemeClr val="tx1"/>
          </a:solidFill>
          <a:latin typeface="+mn-lt"/>
          <a:ea typeface="+mn-ea"/>
          <a:cs typeface="+mn-cs"/>
        </a:defRPr>
      </a:lvl8pPr>
      <a:lvl9pPr marL="3691890" indent="-217170" algn="l" defTabSz="868680" rtl="0" eaLnBrk="1" latinLnBrk="0" hangingPunct="1">
        <a:lnSpc>
          <a:spcPct val="90000"/>
        </a:lnSpc>
        <a:spcBef>
          <a:spcPts val="475"/>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868680" rtl="0" eaLnBrk="1" latinLnBrk="0" hangingPunct="1">
        <a:defRPr sz="1710" kern="1200">
          <a:solidFill>
            <a:schemeClr val="tx1"/>
          </a:solidFill>
          <a:latin typeface="+mn-lt"/>
          <a:ea typeface="+mn-ea"/>
          <a:cs typeface="+mn-cs"/>
        </a:defRPr>
      </a:lvl1pPr>
      <a:lvl2pPr marL="434340" algn="l" defTabSz="868680" rtl="0" eaLnBrk="1" latinLnBrk="0" hangingPunct="1">
        <a:defRPr sz="1710" kern="1200">
          <a:solidFill>
            <a:schemeClr val="tx1"/>
          </a:solidFill>
          <a:latin typeface="+mn-lt"/>
          <a:ea typeface="+mn-ea"/>
          <a:cs typeface="+mn-cs"/>
        </a:defRPr>
      </a:lvl2pPr>
      <a:lvl3pPr marL="868680" algn="l" defTabSz="868680" rtl="0" eaLnBrk="1" latinLnBrk="0" hangingPunct="1">
        <a:defRPr sz="1710" kern="1200">
          <a:solidFill>
            <a:schemeClr val="tx1"/>
          </a:solidFill>
          <a:latin typeface="+mn-lt"/>
          <a:ea typeface="+mn-ea"/>
          <a:cs typeface="+mn-cs"/>
        </a:defRPr>
      </a:lvl3pPr>
      <a:lvl4pPr marL="1303020" algn="l" defTabSz="868680" rtl="0" eaLnBrk="1" latinLnBrk="0" hangingPunct="1">
        <a:defRPr sz="1710" kern="1200">
          <a:solidFill>
            <a:schemeClr val="tx1"/>
          </a:solidFill>
          <a:latin typeface="+mn-lt"/>
          <a:ea typeface="+mn-ea"/>
          <a:cs typeface="+mn-cs"/>
        </a:defRPr>
      </a:lvl4pPr>
      <a:lvl5pPr marL="1737360" algn="l" defTabSz="868680" rtl="0" eaLnBrk="1" latinLnBrk="0" hangingPunct="1">
        <a:defRPr sz="1710" kern="1200">
          <a:solidFill>
            <a:schemeClr val="tx1"/>
          </a:solidFill>
          <a:latin typeface="+mn-lt"/>
          <a:ea typeface="+mn-ea"/>
          <a:cs typeface="+mn-cs"/>
        </a:defRPr>
      </a:lvl5pPr>
      <a:lvl6pPr marL="2171700" algn="l" defTabSz="868680" rtl="0" eaLnBrk="1" latinLnBrk="0" hangingPunct="1">
        <a:defRPr sz="1710" kern="1200">
          <a:solidFill>
            <a:schemeClr val="tx1"/>
          </a:solidFill>
          <a:latin typeface="+mn-lt"/>
          <a:ea typeface="+mn-ea"/>
          <a:cs typeface="+mn-cs"/>
        </a:defRPr>
      </a:lvl6pPr>
      <a:lvl7pPr marL="2606040" algn="l" defTabSz="868680" rtl="0" eaLnBrk="1" latinLnBrk="0" hangingPunct="1">
        <a:defRPr sz="1710" kern="1200">
          <a:solidFill>
            <a:schemeClr val="tx1"/>
          </a:solidFill>
          <a:latin typeface="+mn-lt"/>
          <a:ea typeface="+mn-ea"/>
          <a:cs typeface="+mn-cs"/>
        </a:defRPr>
      </a:lvl7pPr>
      <a:lvl8pPr marL="3040380" algn="l" defTabSz="868680" rtl="0" eaLnBrk="1" latinLnBrk="0" hangingPunct="1">
        <a:defRPr sz="1710" kern="1200">
          <a:solidFill>
            <a:schemeClr val="tx1"/>
          </a:solidFill>
          <a:latin typeface="+mn-lt"/>
          <a:ea typeface="+mn-ea"/>
          <a:cs typeface="+mn-cs"/>
        </a:defRPr>
      </a:lvl8pPr>
      <a:lvl9pPr marL="3474720" algn="l" defTabSz="868680" rtl="0" eaLnBrk="1" latinLnBrk="0" hangingPunct="1">
        <a:defRPr sz="17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utterstock.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istockphot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each other&#10;&#10;AI-generated content may be incorrect.">
            <a:extLst>
              <a:ext uri="{FF2B5EF4-FFF2-40B4-BE49-F238E27FC236}">
                <a16:creationId xmlns:a16="http://schemas.microsoft.com/office/drawing/2014/main" id="{75FCB985-45AD-1161-FDC9-743EC76E5ED5}"/>
              </a:ext>
            </a:extLst>
          </p:cNvPr>
          <p:cNvPicPr>
            <a:picLocks noChangeAspect="1"/>
          </p:cNvPicPr>
          <p:nvPr/>
        </p:nvPicPr>
        <p:blipFill>
          <a:blip r:embed="rId2"/>
          <a:stretch>
            <a:fillRect/>
          </a:stretch>
        </p:blipFill>
        <p:spPr>
          <a:xfrm>
            <a:off x="389361" y="393551"/>
            <a:ext cx="4194513" cy="5407538"/>
          </a:xfrm>
          <a:prstGeom prst="rect">
            <a:avLst/>
          </a:prstGeom>
        </p:spPr>
      </p:pic>
      <p:sp>
        <p:nvSpPr>
          <p:cNvPr id="4" name="TextBox 3">
            <a:extLst>
              <a:ext uri="{FF2B5EF4-FFF2-40B4-BE49-F238E27FC236}">
                <a16:creationId xmlns:a16="http://schemas.microsoft.com/office/drawing/2014/main" id="{A0FB44A3-94A2-68B8-5FF7-C0776B37D494}"/>
              </a:ext>
            </a:extLst>
          </p:cNvPr>
          <p:cNvSpPr txBox="1"/>
          <p:nvPr/>
        </p:nvSpPr>
        <p:spPr>
          <a:xfrm>
            <a:off x="388051" y="6103339"/>
            <a:ext cx="7829368" cy="4577642"/>
          </a:xfrm>
          <a:prstGeom prst="rect">
            <a:avLst/>
          </a:prstGeom>
          <a:noFill/>
        </p:spPr>
        <p:txBody>
          <a:bodyPr wrap="square" lIns="0" tIns="0" rIns="0" bIns="0" rtlCol="0" anchor="t">
            <a:noAutofit/>
          </a:bodyPr>
          <a:lstStyle/>
          <a:p>
            <a:pPr>
              <a:lnSpc>
                <a:spcPct val="110000"/>
              </a:lnSpc>
              <a:spcAft>
                <a:spcPts val="600"/>
              </a:spcAft>
            </a:pPr>
            <a:r>
              <a:rPr lang="en-US" sz="1200" b="1">
                <a:solidFill>
                  <a:srgbClr val="0074BD"/>
                </a:solidFill>
                <a:latin typeface="Arial"/>
                <a:cs typeface="Arial"/>
              </a:rPr>
              <a:t>Caregivers Toolkit: Flyer (8.5x11”)</a:t>
            </a:r>
          </a:p>
          <a:p>
            <a:pPr>
              <a:lnSpc>
                <a:spcPct val="110000"/>
              </a:lnSpc>
              <a:spcAft>
                <a:spcPts val="600"/>
              </a:spcAft>
            </a:pPr>
            <a:r>
              <a:rPr lang="en-US" sz="1200" b="1" dirty="0">
                <a:latin typeface="Arial"/>
                <a:cs typeface="Arial"/>
              </a:rPr>
              <a:t>Customize with your organization's information and brand colors:</a:t>
            </a:r>
          </a:p>
          <a:p>
            <a:pPr marL="171450" indent="-171450">
              <a:lnSpc>
                <a:spcPct val="110000"/>
              </a:lnSpc>
              <a:spcAft>
                <a:spcPts val="600"/>
              </a:spcAft>
              <a:buFont typeface="Arial" panose="020B0604020202020204" pitchFamily="34" charset="0"/>
              <a:buChar char="•"/>
            </a:pPr>
            <a:r>
              <a:rPr lang="en-US" sz="1200" dirty="0">
                <a:latin typeface="Arial"/>
                <a:cs typeface="Arial"/>
              </a:rPr>
              <a:t>Please add the services you provide to the bulleted list.</a:t>
            </a:r>
          </a:p>
          <a:p>
            <a:pPr marL="171450" indent="-171450">
              <a:lnSpc>
                <a:spcPct val="110000"/>
              </a:lnSpc>
              <a:spcAft>
                <a:spcPts val="600"/>
              </a:spcAft>
              <a:buFont typeface="Arial" panose="020B0604020202020204" pitchFamily="34" charset="0"/>
              <a:buChar char="•"/>
            </a:pPr>
            <a:r>
              <a:rPr lang="en-US" sz="1200" dirty="0">
                <a:latin typeface="Arial"/>
                <a:cs typeface="Arial"/>
              </a:rPr>
              <a:t>Please remove the existing placeholders and insert your organization’s logo and a QR code.</a:t>
            </a:r>
          </a:p>
          <a:p>
            <a:pPr marL="171450" indent="-171450">
              <a:lnSpc>
                <a:spcPct val="110000"/>
              </a:lnSpc>
              <a:spcAft>
                <a:spcPts val="600"/>
              </a:spcAft>
              <a:buFont typeface="Arial" panose="020B0604020202020204" pitchFamily="34" charset="0"/>
              <a:buChar char="•"/>
            </a:pPr>
            <a:r>
              <a:rPr lang="en-US" sz="1200" dirty="0">
                <a:latin typeface="Arial"/>
                <a:cs typeface="Arial"/>
              </a:rPr>
              <a:t>In the space provided, enter your organization’s phone number and website URL.</a:t>
            </a:r>
          </a:p>
          <a:p>
            <a:pPr marL="171450" indent="-171450">
              <a:lnSpc>
                <a:spcPct val="110000"/>
              </a:lnSpc>
              <a:spcAft>
                <a:spcPts val="600"/>
              </a:spcAft>
              <a:buFont typeface="Arial" panose="020B0604020202020204" pitchFamily="34" charset="0"/>
              <a:buChar char="•"/>
            </a:pPr>
            <a:r>
              <a:rPr lang="en-US" sz="1200" dirty="0">
                <a:latin typeface="Arial"/>
                <a:cs typeface="Arial"/>
              </a:rPr>
              <a:t>Change the purple to your organization's colors by hovering over the purple box. Then, click the "Shape Fill" button and pick the relevant color. You can also change the font color.</a:t>
            </a:r>
          </a:p>
          <a:p>
            <a:pPr>
              <a:lnSpc>
                <a:spcPct val="110000"/>
              </a:lnSpc>
              <a:spcAft>
                <a:spcPts val="600"/>
              </a:spcAft>
            </a:pPr>
            <a:r>
              <a:rPr lang="en-US" sz="1200" b="1" dirty="0">
                <a:latin typeface="Arial"/>
                <a:cs typeface="Arial"/>
              </a:rPr>
              <a:t>Photography:</a:t>
            </a:r>
          </a:p>
          <a:p>
            <a:pPr marL="171450" indent="-171450">
              <a:lnSpc>
                <a:spcPct val="110000"/>
              </a:lnSpc>
              <a:spcAft>
                <a:spcPts val="600"/>
              </a:spcAft>
              <a:buFont typeface="Arial" panose="020B0604020202020204" pitchFamily="34" charset="0"/>
              <a:buChar char="•"/>
            </a:pPr>
            <a:r>
              <a:rPr lang="en-US" sz="1200" dirty="0">
                <a:latin typeface="Arial"/>
                <a:cs typeface="Arial"/>
              </a:rPr>
              <a:t>This file includes three slides, which show different photo options. If you’d prefer to use your own photo, the last slide is set up so that you can click on </a:t>
            </a:r>
            <a:r>
              <a:rPr lang="en-US" sz="1200" b="1" dirty="0">
                <a:latin typeface="Arial"/>
                <a:cs typeface="Arial"/>
              </a:rPr>
              <a:t>Insert Picture</a:t>
            </a:r>
            <a:r>
              <a:rPr lang="en-US" sz="1200" dirty="0">
                <a:latin typeface="Arial"/>
                <a:cs typeface="Arial"/>
              </a:rPr>
              <a:t> and add your own.</a:t>
            </a:r>
          </a:p>
          <a:p>
            <a:pPr marL="171450" indent="-171450">
              <a:lnSpc>
                <a:spcPct val="110000"/>
              </a:lnSpc>
              <a:spcAft>
                <a:spcPts val="600"/>
              </a:spcAft>
              <a:buFont typeface="Arial" panose="020B0604020202020204" pitchFamily="34" charset="0"/>
              <a:buChar char="•"/>
            </a:pPr>
            <a:r>
              <a:rPr lang="en-US" sz="1200" dirty="0">
                <a:latin typeface="Arial"/>
                <a:cs typeface="Arial"/>
              </a:rPr>
              <a:t>There are inexpensive stock image resources like </a:t>
            </a:r>
            <a:r>
              <a:rPr lang="en-US" sz="1200" dirty="0">
                <a:latin typeface="Arial"/>
                <a:cs typeface="Arial"/>
                <a:hlinkClick r:id="rId3"/>
              </a:rPr>
              <a:t>shutterstock.com</a:t>
            </a:r>
            <a:r>
              <a:rPr lang="en-US" sz="1200" dirty="0">
                <a:latin typeface="Arial"/>
                <a:cs typeface="Arial"/>
              </a:rPr>
              <a:t> and </a:t>
            </a:r>
            <a:r>
              <a:rPr lang="en-US" sz="1200" dirty="0">
                <a:latin typeface="Arial"/>
                <a:cs typeface="Arial"/>
                <a:hlinkClick r:id="rId4"/>
              </a:rPr>
              <a:t>istockphoto.com</a:t>
            </a:r>
            <a:r>
              <a:rPr lang="en-US" sz="1200" dirty="0">
                <a:latin typeface="Arial"/>
                <a:cs typeface="Arial"/>
              </a:rPr>
              <a:t>, where you can find quality photos for around $12-$33 each.</a:t>
            </a:r>
          </a:p>
          <a:p>
            <a:pPr>
              <a:lnSpc>
                <a:spcPct val="110000"/>
              </a:lnSpc>
              <a:spcAft>
                <a:spcPts val="600"/>
              </a:spcAft>
            </a:pPr>
            <a:r>
              <a:rPr lang="en-US" sz="1200" b="1" dirty="0">
                <a:latin typeface="Arial"/>
                <a:cs typeface="Arial"/>
              </a:rPr>
              <a:t>Printing:</a:t>
            </a:r>
          </a:p>
          <a:p>
            <a:pPr>
              <a:lnSpc>
                <a:spcPct val="110000"/>
              </a:lnSpc>
              <a:spcAft>
                <a:spcPts val="600"/>
              </a:spcAft>
            </a:pPr>
            <a:r>
              <a:rPr lang="en-US" sz="1200" dirty="0">
                <a:latin typeface="Arial"/>
                <a:cs typeface="Arial"/>
              </a:rPr>
              <a:t>This file includes crop marks and 0.125” bleeds for printing. Please remove all slides from the presentation except the one you intend to print. Then, follow these instructions to export it as a PDF. </a:t>
            </a:r>
          </a:p>
          <a:p>
            <a:pPr marL="171450" indent="-171450">
              <a:lnSpc>
                <a:spcPct val="110000"/>
              </a:lnSpc>
              <a:spcAft>
                <a:spcPts val="600"/>
              </a:spcAft>
              <a:buFont typeface="Arial" panose="020B0604020202020204" pitchFamily="34" charset="0"/>
              <a:buChar char="•"/>
            </a:pPr>
            <a:r>
              <a:rPr lang="en-US" sz="1200" b="1" dirty="0">
                <a:latin typeface="Arial"/>
                <a:cs typeface="Arial"/>
              </a:rPr>
              <a:t>PC: </a:t>
            </a:r>
            <a:r>
              <a:rPr lang="en-US" sz="1200" dirty="0">
                <a:latin typeface="Arial"/>
                <a:cs typeface="Arial"/>
              </a:rPr>
              <a:t>Select </a:t>
            </a:r>
            <a:r>
              <a:rPr lang="en-US" sz="1200" b="1" dirty="0">
                <a:latin typeface="Arial"/>
                <a:cs typeface="Arial"/>
              </a:rPr>
              <a:t>File &gt; Export. </a:t>
            </a:r>
            <a:r>
              <a:rPr lang="en-US" sz="1200" dirty="0">
                <a:latin typeface="Arial"/>
                <a:cs typeface="Arial"/>
              </a:rPr>
              <a:t>Then select </a:t>
            </a:r>
            <a:r>
              <a:rPr lang="en-US" sz="1200" b="1" dirty="0">
                <a:latin typeface="Arial"/>
                <a:cs typeface="Arial"/>
              </a:rPr>
              <a:t>Create PDF/XPS Document</a:t>
            </a:r>
            <a:r>
              <a:rPr lang="en-US" sz="1200" dirty="0">
                <a:latin typeface="Arial"/>
                <a:cs typeface="Arial"/>
              </a:rPr>
              <a:t>, select </a:t>
            </a:r>
            <a:r>
              <a:rPr lang="en-US" sz="1200" b="1" dirty="0">
                <a:latin typeface="Arial"/>
                <a:cs typeface="Arial"/>
              </a:rPr>
              <a:t>Create PDF/XPS</a:t>
            </a:r>
            <a:r>
              <a:rPr lang="en-US" sz="1200" dirty="0">
                <a:latin typeface="Arial"/>
                <a:cs typeface="Arial"/>
              </a:rPr>
              <a:t> and </a:t>
            </a:r>
            <a:r>
              <a:rPr lang="en-US" sz="1200" b="1" dirty="0">
                <a:latin typeface="Arial"/>
                <a:cs typeface="Arial"/>
              </a:rPr>
              <a:t>Save.</a:t>
            </a:r>
          </a:p>
          <a:p>
            <a:pPr marL="171450" indent="-171450">
              <a:lnSpc>
                <a:spcPct val="110000"/>
              </a:lnSpc>
              <a:spcAft>
                <a:spcPts val="600"/>
              </a:spcAft>
              <a:buFont typeface="Arial" panose="020B0604020202020204" pitchFamily="34" charset="0"/>
              <a:buChar char="•"/>
            </a:pPr>
            <a:r>
              <a:rPr lang="en-US" sz="1200" b="1" dirty="0">
                <a:latin typeface="Arial"/>
                <a:cs typeface="Arial"/>
              </a:rPr>
              <a:t>MAC: </a:t>
            </a:r>
            <a:r>
              <a:rPr lang="en-US" sz="1200" dirty="0">
                <a:latin typeface="Arial"/>
                <a:cs typeface="Arial"/>
              </a:rPr>
              <a:t>Select </a:t>
            </a:r>
            <a:r>
              <a:rPr lang="en-US" sz="1200" b="1" dirty="0">
                <a:latin typeface="Arial"/>
                <a:cs typeface="Arial"/>
              </a:rPr>
              <a:t>File &gt; Export. </a:t>
            </a:r>
            <a:r>
              <a:rPr lang="en-US" sz="1200" dirty="0">
                <a:latin typeface="Arial"/>
                <a:cs typeface="Arial"/>
              </a:rPr>
              <a:t>Then select </a:t>
            </a:r>
            <a:r>
              <a:rPr lang="en-US" sz="1200" b="1" dirty="0">
                <a:latin typeface="Arial"/>
                <a:cs typeface="Arial"/>
              </a:rPr>
              <a:t>PDF</a:t>
            </a:r>
            <a:r>
              <a:rPr lang="en-US" sz="1200" dirty="0">
                <a:latin typeface="Arial"/>
                <a:cs typeface="Arial"/>
              </a:rPr>
              <a:t> from the “File Format” list and select </a:t>
            </a:r>
            <a:r>
              <a:rPr lang="en-US" sz="1200" b="1" dirty="0">
                <a:latin typeface="Arial"/>
                <a:cs typeface="Arial"/>
              </a:rPr>
              <a:t>Best for Printing </a:t>
            </a:r>
            <a:r>
              <a:rPr lang="en-US" sz="1200" dirty="0">
                <a:latin typeface="Arial"/>
                <a:cs typeface="Arial"/>
              </a:rPr>
              <a:t>and </a:t>
            </a:r>
            <a:r>
              <a:rPr lang="en-US" sz="1200" b="1" dirty="0">
                <a:latin typeface="Arial"/>
                <a:cs typeface="Arial"/>
              </a:rPr>
              <a:t>Save.</a:t>
            </a:r>
          </a:p>
          <a:p>
            <a:pPr>
              <a:lnSpc>
                <a:spcPct val="110000"/>
              </a:lnSpc>
              <a:spcAft>
                <a:spcPts val="600"/>
              </a:spcAft>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8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E54154-7886-C2AE-3A55-E6E60F802B06}"/>
              </a:ext>
            </a:extLst>
          </p:cNvPr>
          <p:cNvSpPr txBox="1"/>
          <p:nvPr/>
        </p:nvSpPr>
        <p:spPr>
          <a:xfrm>
            <a:off x="4660594" y="4754971"/>
            <a:ext cx="2640206" cy="1499576"/>
          </a:xfrm>
          <a:prstGeom prst="rect">
            <a:avLst/>
          </a:prstGeom>
          <a:noFill/>
        </p:spPr>
        <p:txBody>
          <a:bodyPr wrap="square" lIns="0" tIns="0" rIns="0" bIns="0" rtlCol="0">
            <a:noAutofit/>
          </a:bodyPr>
          <a:lstStyle/>
          <a:p>
            <a:pPr>
              <a:lnSpc>
                <a:spcPct val="110000"/>
              </a:lnSpc>
              <a:spcAft>
                <a:spcPts val="700"/>
              </a:spcAft>
            </a:pPr>
            <a:r>
              <a:rPr lang="en-US" sz="1100" dirty="0">
                <a:latin typeface="Arial" panose="020B0604020202020204" pitchFamily="34" charset="0"/>
                <a:cs typeface="Arial" panose="020B0604020202020204" pitchFamily="34" charset="0"/>
              </a:rPr>
              <a:t>Nearly </a:t>
            </a:r>
            <a:r>
              <a:rPr lang="en-US" sz="1100" b="1" dirty="0">
                <a:solidFill>
                  <a:srgbClr val="0074BD"/>
                </a:solidFill>
                <a:latin typeface="Arial" panose="020B0604020202020204" pitchFamily="34" charset="0"/>
                <a:cs typeface="Arial" panose="020B0604020202020204" pitchFamily="34" charset="0"/>
              </a:rPr>
              <a:t>1 in 4 adults </a:t>
            </a:r>
            <a:r>
              <a:rPr lang="en-US" sz="1100" dirty="0">
                <a:latin typeface="Arial" panose="020B0604020202020204" pitchFamily="34" charset="0"/>
                <a:cs typeface="Arial" panose="020B0604020202020204" pitchFamily="34" charset="0"/>
              </a:rPr>
              <a:t>in the U.S. cared for a loved one last year.</a:t>
            </a:r>
          </a:p>
          <a:p>
            <a:pPr>
              <a:lnSpc>
                <a:spcPct val="110000"/>
              </a:lnSpc>
              <a:spcAft>
                <a:spcPts val="700"/>
              </a:spcAft>
            </a:pPr>
            <a:r>
              <a:rPr lang="en-US" sz="1100" dirty="0">
                <a:latin typeface="Arial" panose="020B0604020202020204" pitchFamily="34" charset="0"/>
                <a:cs typeface="Arial" panose="020B0604020202020204" pitchFamily="34" charset="0"/>
              </a:rPr>
              <a:t>Caregiving can be an act of love, and you deserve care too. It’s normal to feel tired, stressed, or unsure. </a:t>
            </a:r>
            <a:r>
              <a:rPr lang="en-US" sz="1100" b="1" dirty="0">
                <a:solidFill>
                  <a:srgbClr val="0074BD"/>
                </a:solidFill>
                <a:latin typeface="Arial" panose="020B0604020202020204" pitchFamily="34" charset="0"/>
                <a:cs typeface="Arial" panose="020B0604020202020204" pitchFamily="34" charset="0"/>
              </a:rPr>
              <a:t>You don’t have to do it alone.</a:t>
            </a:r>
          </a:p>
          <a:p>
            <a:pPr>
              <a:lnSpc>
                <a:spcPct val="110000"/>
              </a:lnSpc>
              <a:spcAft>
                <a:spcPts val="700"/>
              </a:spcAft>
            </a:pPr>
            <a:endParaRPr lang="en-US" sz="11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D6DABB0-C8C1-25C5-4887-7910EFCD0A52}"/>
              </a:ext>
            </a:extLst>
          </p:cNvPr>
          <p:cNvSpPr>
            <a:spLocks noChangeAspect="1"/>
          </p:cNvSpPr>
          <p:nvPr/>
        </p:nvSpPr>
        <p:spPr>
          <a:xfrm>
            <a:off x="1411286" y="8869497"/>
            <a:ext cx="1118554" cy="111855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INSERT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QR CODE</a:t>
            </a:r>
          </a:p>
        </p:txBody>
      </p:sp>
      <p:sp>
        <p:nvSpPr>
          <p:cNvPr id="8" name="TextBox 7">
            <a:extLst>
              <a:ext uri="{FF2B5EF4-FFF2-40B4-BE49-F238E27FC236}">
                <a16:creationId xmlns:a16="http://schemas.microsoft.com/office/drawing/2014/main" id="{81725D28-01B9-4F5B-D332-F4A8A2BF919D}"/>
              </a:ext>
            </a:extLst>
          </p:cNvPr>
          <p:cNvSpPr txBox="1"/>
          <p:nvPr/>
        </p:nvSpPr>
        <p:spPr>
          <a:xfrm>
            <a:off x="2700900" y="9108105"/>
            <a:ext cx="2239301" cy="706851"/>
          </a:xfrm>
          <a:prstGeom prst="rect">
            <a:avLst/>
          </a:prstGeom>
          <a:noFill/>
        </p:spPr>
        <p:txBody>
          <a:bodyPr wrap="square" lIns="0" tIns="0" rIns="0" bIns="0">
            <a:noAutofit/>
          </a:bodyPr>
          <a:lstStyle/>
          <a:p>
            <a:pPr>
              <a:lnSpc>
                <a:spcPct val="120000"/>
              </a:lnSpc>
              <a:spcAft>
                <a:spcPts val="400"/>
              </a:spcAft>
            </a:pPr>
            <a:r>
              <a:rPr lang="en-US" sz="1200" b="1" dirty="0">
                <a:latin typeface="Arial" panose="020B0604020202020204" pitchFamily="34" charset="0"/>
                <a:cs typeface="Arial" panose="020B0604020202020204" pitchFamily="34" charset="0"/>
              </a:rPr>
              <a:t>Take the first step:</a:t>
            </a:r>
          </a:p>
          <a:p>
            <a:pPr>
              <a:lnSpc>
                <a:spcPct val="120000"/>
              </a:lnSpc>
            </a:pPr>
            <a:r>
              <a:rPr lang="en-US" sz="1200" dirty="0">
                <a:latin typeface="Arial" panose="020B0604020202020204" pitchFamily="34" charset="0"/>
                <a:cs typeface="Arial" panose="020B0604020202020204" pitchFamily="34" charset="0"/>
              </a:rPr>
              <a:t>Call: </a:t>
            </a:r>
            <a:r>
              <a:rPr lang="en-US" sz="1200" b="1" dirty="0">
                <a:solidFill>
                  <a:srgbClr val="7030A0"/>
                </a:solidFill>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Visit: </a:t>
            </a:r>
            <a:r>
              <a:rPr lang="en-US" sz="1200" b="1" dirty="0">
                <a:solidFill>
                  <a:srgbClr val="7030A0"/>
                </a:solidFill>
                <a:latin typeface="Arial" panose="020B0604020202020204" pitchFamily="34" charset="0"/>
                <a:cs typeface="Arial" panose="020B0604020202020204" pitchFamily="34" charset="0"/>
              </a:rPr>
              <a:t>[Website URL]</a:t>
            </a:r>
          </a:p>
        </p:txBody>
      </p:sp>
      <p:sp>
        <p:nvSpPr>
          <p:cNvPr id="10" name="TextBox 9">
            <a:extLst>
              <a:ext uri="{FF2B5EF4-FFF2-40B4-BE49-F238E27FC236}">
                <a16:creationId xmlns:a16="http://schemas.microsoft.com/office/drawing/2014/main" id="{C736A734-5563-4D79-F30F-A51955891F67}"/>
              </a:ext>
            </a:extLst>
          </p:cNvPr>
          <p:cNvSpPr txBox="1"/>
          <p:nvPr/>
        </p:nvSpPr>
        <p:spPr>
          <a:xfrm>
            <a:off x="1072126" y="4754972"/>
            <a:ext cx="3051383" cy="1520643"/>
          </a:xfrm>
          <a:prstGeom prst="rect">
            <a:avLst/>
          </a:prstGeom>
          <a:noFill/>
        </p:spPr>
        <p:txBody>
          <a:bodyPr wrap="square" lIns="0" tIns="0" rIns="0" bIns="0">
            <a:noAutofit/>
          </a:bodyPr>
          <a:lstStyle/>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Helping a loved one with daily tasks, errands, or medical needs?</a:t>
            </a:r>
          </a:p>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Managing grocery shopping, driving to appointments, or handling insurance calls?</a:t>
            </a:r>
          </a:p>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Coordinating care from across town or the country?</a:t>
            </a:r>
          </a:p>
        </p:txBody>
      </p:sp>
      <p:sp>
        <p:nvSpPr>
          <p:cNvPr id="11" name="TextBox 10">
            <a:extLst>
              <a:ext uri="{FF2B5EF4-FFF2-40B4-BE49-F238E27FC236}">
                <a16:creationId xmlns:a16="http://schemas.microsoft.com/office/drawing/2014/main" id="{420F8513-7403-B037-FF4C-9700ABFC696D}"/>
              </a:ext>
            </a:extLst>
          </p:cNvPr>
          <p:cNvSpPr txBox="1"/>
          <p:nvPr/>
        </p:nvSpPr>
        <p:spPr>
          <a:xfrm>
            <a:off x="4663092" y="4419289"/>
            <a:ext cx="2502917" cy="247378"/>
          </a:xfrm>
          <a:prstGeom prst="rect">
            <a:avLst/>
          </a:prstGeom>
          <a:noFill/>
        </p:spPr>
        <p:txBody>
          <a:bodyPr wrap="square" lIns="0" tIns="0" rIns="0" bIns="0" rtlCol="0">
            <a:noAutofit/>
          </a:bodyPr>
          <a:lstStyle/>
          <a:p>
            <a:pPr>
              <a:lnSpc>
                <a:spcPct val="90000"/>
              </a:lnSpc>
            </a:pPr>
            <a:r>
              <a:rPr lang="en-US" sz="1600" b="1" dirty="0">
                <a:solidFill>
                  <a:srgbClr val="0074BD"/>
                </a:solidFill>
                <a:latin typeface="Arial" panose="020B0604020202020204" pitchFamily="34" charset="0"/>
                <a:cs typeface="Arial" panose="020B0604020202020204" pitchFamily="34" charset="0"/>
              </a:rPr>
              <a:t>If yes, you’re a caregiver.</a:t>
            </a:r>
          </a:p>
        </p:txBody>
      </p:sp>
      <p:sp>
        <p:nvSpPr>
          <p:cNvPr id="12" name="TextBox 11">
            <a:extLst>
              <a:ext uri="{FF2B5EF4-FFF2-40B4-BE49-F238E27FC236}">
                <a16:creationId xmlns:a16="http://schemas.microsoft.com/office/drawing/2014/main" id="{4FD5DE6C-E53E-4FA1-74E7-CEA061639BAC}"/>
              </a:ext>
            </a:extLst>
          </p:cNvPr>
          <p:cNvSpPr txBox="1"/>
          <p:nvPr/>
        </p:nvSpPr>
        <p:spPr>
          <a:xfrm>
            <a:off x="1347496" y="6736556"/>
            <a:ext cx="2146818" cy="252073"/>
          </a:xfrm>
          <a:prstGeom prst="rect">
            <a:avLst/>
          </a:prstGeom>
          <a:noFill/>
        </p:spPr>
        <p:txBody>
          <a:bodyPr wrap="square" lIns="0" tIns="0" rIns="0" bIns="0" rtlCol="0">
            <a:noAutofit/>
          </a:bodyPr>
          <a:lstStyle/>
          <a:p>
            <a:pPr>
              <a:lnSpc>
                <a:spcPct val="90000"/>
              </a:lnSpc>
            </a:pPr>
            <a:r>
              <a:rPr lang="en-US" b="1" dirty="0">
                <a:solidFill>
                  <a:srgbClr val="7030A0"/>
                </a:solidFill>
                <a:latin typeface="Arial" panose="020B0604020202020204" pitchFamily="34" charset="0"/>
                <a:cs typeface="Arial" panose="020B0604020202020204" pitchFamily="34" charset="0"/>
              </a:rPr>
              <a:t>Help Is Available</a:t>
            </a:r>
          </a:p>
        </p:txBody>
      </p:sp>
      <p:sp>
        <p:nvSpPr>
          <p:cNvPr id="13" name="TextBox 12">
            <a:extLst>
              <a:ext uri="{FF2B5EF4-FFF2-40B4-BE49-F238E27FC236}">
                <a16:creationId xmlns:a16="http://schemas.microsoft.com/office/drawing/2014/main" id="{439CA5C3-0944-25EC-5972-69AD65DB49A3}"/>
              </a:ext>
            </a:extLst>
          </p:cNvPr>
          <p:cNvSpPr txBox="1"/>
          <p:nvPr/>
        </p:nvSpPr>
        <p:spPr>
          <a:xfrm>
            <a:off x="1286536" y="7487920"/>
            <a:ext cx="6099784" cy="914400"/>
          </a:xfrm>
          <a:prstGeom prst="rect">
            <a:avLst/>
          </a:prstGeom>
          <a:noFill/>
        </p:spPr>
        <p:txBody>
          <a:bodyPr wrap="square" lIns="0" tIns="0" rIns="0" bIns="0" numCol="2" spcCol="182880" rtlCol="0">
            <a:noAutofit/>
          </a:bodyPr>
          <a:lstStyle/>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Respite care (temporary relief) </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p:txBody>
      </p:sp>
      <p:sp>
        <p:nvSpPr>
          <p:cNvPr id="2" name="Rectangle 1">
            <a:extLst>
              <a:ext uri="{FF2B5EF4-FFF2-40B4-BE49-F238E27FC236}">
                <a16:creationId xmlns:a16="http://schemas.microsoft.com/office/drawing/2014/main" id="{B0D91B7C-5D06-78A7-0670-AE2781DE51DC}"/>
              </a:ext>
            </a:extLst>
          </p:cNvPr>
          <p:cNvSpPr/>
          <p:nvPr/>
        </p:nvSpPr>
        <p:spPr>
          <a:xfrm>
            <a:off x="5268832" y="9042400"/>
            <a:ext cx="2019628" cy="820057"/>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 INSERT LOGO HERE ]</a:t>
            </a:r>
          </a:p>
        </p:txBody>
      </p:sp>
      <p:sp>
        <p:nvSpPr>
          <p:cNvPr id="20" name="TextBox 19">
            <a:extLst>
              <a:ext uri="{FF2B5EF4-FFF2-40B4-BE49-F238E27FC236}">
                <a16:creationId xmlns:a16="http://schemas.microsoft.com/office/drawing/2014/main" id="{0FE157B2-5FEC-D47B-38EE-321A97E2CC19}"/>
              </a:ext>
            </a:extLst>
          </p:cNvPr>
          <p:cNvSpPr txBox="1"/>
          <p:nvPr/>
        </p:nvSpPr>
        <p:spPr>
          <a:xfrm>
            <a:off x="1097526" y="4397064"/>
            <a:ext cx="3372874" cy="276043"/>
          </a:xfrm>
          <a:prstGeom prst="rect">
            <a:avLst/>
          </a:prstGeom>
          <a:noFill/>
        </p:spPr>
        <p:txBody>
          <a:bodyPr wrap="square" lIns="0" tIns="0" rIns="0" bIns="0">
            <a:noAutofit/>
          </a:bodyPr>
          <a:lstStyle/>
          <a:p>
            <a:pPr>
              <a:spcAft>
                <a:spcPts val="800"/>
              </a:spcAft>
            </a:pPr>
            <a:r>
              <a:rPr lang="en-US" sz="1600" b="1" dirty="0">
                <a:solidFill>
                  <a:srgbClr val="0074BD"/>
                </a:solidFill>
                <a:latin typeface="Arial" panose="020B0604020202020204" pitchFamily="34" charset="0"/>
                <a:cs typeface="Arial" panose="020B0604020202020204" pitchFamily="34" charset="0"/>
              </a:rPr>
              <a:t>Are you…</a:t>
            </a:r>
            <a:endParaRPr lang="en-US" sz="1600" dirty="0">
              <a:solidFill>
                <a:srgbClr val="0074BD"/>
              </a:solidFill>
              <a:latin typeface="Arial" panose="020B0604020202020204" pitchFamily="34" charset="0"/>
              <a:cs typeface="Arial" panose="020B0604020202020204" pitchFamily="34" charset="0"/>
            </a:endParaRPr>
          </a:p>
        </p:txBody>
      </p:sp>
      <p:pic>
        <p:nvPicPr>
          <p:cNvPr id="31" name="Picture Placeholder 30" descr="A person hugging a person&#10;&#10;AI-generated content may be incorrect.">
            <a:extLst>
              <a:ext uri="{FF2B5EF4-FFF2-40B4-BE49-F238E27FC236}">
                <a16:creationId xmlns:a16="http://schemas.microsoft.com/office/drawing/2014/main" id="{33070D08-3DB0-90EE-BCC4-E9E14BC1E47A}"/>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a:xfrm>
            <a:off x="3629025" y="342900"/>
            <a:ext cx="4718050" cy="3622675"/>
          </a:xfrm>
        </p:spPr>
      </p:pic>
      <p:sp>
        <p:nvSpPr>
          <p:cNvPr id="27" name="Freeform 26">
            <a:extLst>
              <a:ext uri="{FF2B5EF4-FFF2-40B4-BE49-F238E27FC236}">
                <a16:creationId xmlns:a16="http://schemas.microsoft.com/office/drawing/2014/main" id="{778425B4-5060-9BE1-496F-DC48C1CFE2C7}"/>
              </a:ext>
            </a:extLst>
          </p:cNvPr>
          <p:cNvSpPr>
            <a:spLocks noGrp="1" noRot="1" noMove="1" noResize="1" noEditPoints="1" noAdjustHandles="1" noChangeArrowheads="1" noChangeShapeType="1"/>
          </p:cNvSpPr>
          <p:nvPr/>
        </p:nvSpPr>
        <p:spPr>
          <a:xfrm>
            <a:off x="342900" y="342900"/>
            <a:ext cx="4651732" cy="3623044"/>
          </a:xfrm>
          <a:custGeom>
            <a:avLst/>
            <a:gdLst>
              <a:gd name="connsiteX0" fmla="*/ 0 w 4530476"/>
              <a:gd name="connsiteY0" fmla="*/ 0 h 3503365"/>
              <a:gd name="connsiteX1" fmla="*/ 3263088 w 4530476"/>
              <a:gd name="connsiteY1" fmla="*/ 0 h 3503365"/>
              <a:gd name="connsiteX2" fmla="*/ 3267957 w 4530476"/>
              <a:gd name="connsiteY2" fmla="*/ 8470 h 3503365"/>
              <a:gd name="connsiteX3" fmla="*/ 4518413 w 4530476"/>
              <a:gd name="connsiteY3" fmla="*/ 3435819 h 3503365"/>
              <a:gd name="connsiteX4" fmla="*/ 4530476 w 4530476"/>
              <a:gd name="connsiteY4" fmla="*/ 3503365 h 3503365"/>
              <a:gd name="connsiteX5" fmla="*/ 0 w 4530476"/>
              <a:gd name="connsiteY5" fmla="*/ 3503365 h 35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476" h="3503365">
                <a:moveTo>
                  <a:pt x="0" y="0"/>
                </a:moveTo>
                <a:lnTo>
                  <a:pt x="3263088" y="0"/>
                </a:lnTo>
                <a:lnTo>
                  <a:pt x="3267957" y="8470"/>
                </a:lnTo>
                <a:cubicBezTo>
                  <a:pt x="3843285" y="1067551"/>
                  <a:pt x="4269497" y="2219394"/>
                  <a:pt x="4518413" y="3435819"/>
                </a:cubicBezTo>
                <a:lnTo>
                  <a:pt x="4530476" y="3503365"/>
                </a:lnTo>
                <a:lnTo>
                  <a:pt x="0" y="3503365"/>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4E3A4C89-30AC-2FC0-59F3-B691F9BAF64C}"/>
              </a:ext>
            </a:extLst>
          </p:cNvPr>
          <p:cNvSpPr txBox="1">
            <a:spLocks noGrp="1" noRot="1" noMove="1" noResize="1" noEditPoints="1" noAdjustHandles="1" noChangeArrowheads="1" noChangeShapeType="1"/>
          </p:cNvSpPr>
          <p:nvPr/>
        </p:nvSpPr>
        <p:spPr>
          <a:xfrm>
            <a:off x="1038289" y="1421841"/>
            <a:ext cx="2694126" cy="1587252"/>
          </a:xfrm>
          <a:prstGeom prst="rect">
            <a:avLst/>
          </a:prstGeom>
          <a:noFill/>
        </p:spPr>
        <p:txBody>
          <a:bodyPr wrap="square" lIns="0" tIns="0" rIns="0" bIns="0" rtlCol="0">
            <a:noAutofit/>
          </a:bodyPr>
          <a:lstStyle/>
          <a:p>
            <a:pPr>
              <a:lnSpc>
                <a:spcPct val="95000"/>
              </a:lnSpc>
            </a:pPr>
            <a:r>
              <a:rPr lang="en-US" sz="3000" b="1" dirty="0">
                <a:solidFill>
                  <a:schemeClr val="bg1"/>
                </a:solidFill>
                <a:latin typeface="Arial" panose="020B0604020202020204" pitchFamily="34" charset="0"/>
                <a:cs typeface="Arial" panose="020B0604020202020204" pitchFamily="34" charset="0"/>
              </a:rPr>
              <a:t>You Might Be a Caregiver — </a:t>
            </a:r>
            <a:r>
              <a:rPr lang="en-US" sz="3000" b="1" dirty="0">
                <a:solidFill>
                  <a:srgbClr val="F7F2BF"/>
                </a:solidFill>
                <a:latin typeface="Arial" panose="020B0604020202020204" pitchFamily="34" charset="0"/>
                <a:cs typeface="Arial" panose="020B0604020202020204" pitchFamily="34" charset="0"/>
              </a:rPr>
              <a:t>And Support Is Here for You</a:t>
            </a:r>
          </a:p>
        </p:txBody>
      </p:sp>
      <p:pic>
        <p:nvPicPr>
          <p:cNvPr id="17" name="Picture 16">
            <a:extLst>
              <a:ext uri="{FF2B5EF4-FFF2-40B4-BE49-F238E27FC236}">
                <a16:creationId xmlns:a16="http://schemas.microsoft.com/office/drawing/2014/main" id="{E663358F-EA8F-979B-1597-8DB3C6D9D7D7}"/>
              </a:ext>
            </a:extLst>
          </p:cNvPr>
          <p:cNvPicPr>
            <a:picLocks noGrp="1" noRot="1" noChangeAspect="1" noMove="1" noResize="1" noEditPoints="1" noAdjustHandles="1" noChangeArrowheads="1" noChangeShapeType="1" noCrop="1"/>
          </p:cNvPicPr>
          <p:nvPr/>
        </p:nvPicPr>
        <p:blipFill>
          <a:blip r:embed="rId3"/>
          <a:srcRect r="94986" b="96008"/>
          <a:stretch>
            <a:fillRect/>
          </a:stretch>
        </p:blipFill>
        <p:spPr>
          <a:xfrm>
            <a:off x="38100" y="38100"/>
            <a:ext cx="431800" cy="434975"/>
          </a:xfrm>
          <a:prstGeom prst="rect">
            <a:avLst/>
          </a:prstGeom>
        </p:spPr>
      </p:pic>
      <p:pic>
        <p:nvPicPr>
          <p:cNvPr id="21" name="Picture 20">
            <a:extLst>
              <a:ext uri="{FF2B5EF4-FFF2-40B4-BE49-F238E27FC236}">
                <a16:creationId xmlns:a16="http://schemas.microsoft.com/office/drawing/2014/main" id="{D584565B-6C5A-BB68-353B-57B24FFA5458}"/>
              </a:ext>
            </a:extLst>
          </p:cNvPr>
          <p:cNvPicPr>
            <a:picLocks noGrp="1" noRot="1" noChangeAspect="1" noMove="1" noResize="1" noEditPoints="1" noAdjustHandles="1" noChangeArrowheads="1" noChangeShapeType="1" noCrop="1"/>
          </p:cNvPicPr>
          <p:nvPr/>
        </p:nvPicPr>
        <p:blipFill>
          <a:blip r:embed="rId3"/>
          <a:srcRect l="94875" b="95863"/>
          <a:stretch>
            <a:fillRect/>
          </a:stretch>
        </p:blipFill>
        <p:spPr>
          <a:xfrm>
            <a:off x="8207374" y="38100"/>
            <a:ext cx="441325" cy="450850"/>
          </a:xfrm>
          <a:prstGeom prst="rect">
            <a:avLst/>
          </a:prstGeom>
        </p:spPr>
      </p:pic>
      <p:pic>
        <p:nvPicPr>
          <p:cNvPr id="22" name="Picture 21">
            <a:extLst>
              <a:ext uri="{FF2B5EF4-FFF2-40B4-BE49-F238E27FC236}">
                <a16:creationId xmlns:a16="http://schemas.microsoft.com/office/drawing/2014/main" id="{10C95E51-3C0B-CA3F-BCDB-DDC58D17BEAC}"/>
              </a:ext>
            </a:extLst>
          </p:cNvPr>
          <p:cNvPicPr>
            <a:picLocks noGrp="1" noRot="1" noChangeAspect="1" noMove="1" noResize="1" noEditPoints="1" noAdjustHandles="1" noChangeArrowheads="1" noChangeShapeType="1" noCrop="1"/>
          </p:cNvPicPr>
          <p:nvPr/>
        </p:nvPicPr>
        <p:blipFill>
          <a:blip r:embed="rId3"/>
          <a:srcRect t="95979" r="94875"/>
          <a:stretch>
            <a:fillRect/>
          </a:stretch>
        </p:blipFill>
        <p:spPr>
          <a:xfrm>
            <a:off x="38100" y="10496550"/>
            <a:ext cx="441325" cy="438150"/>
          </a:xfrm>
          <a:prstGeom prst="rect">
            <a:avLst/>
          </a:prstGeom>
        </p:spPr>
      </p:pic>
      <p:pic>
        <p:nvPicPr>
          <p:cNvPr id="25" name="Picture 24">
            <a:extLst>
              <a:ext uri="{FF2B5EF4-FFF2-40B4-BE49-F238E27FC236}">
                <a16:creationId xmlns:a16="http://schemas.microsoft.com/office/drawing/2014/main" id="{BFB627AD-63B4-163D-5552-C36FF8F88280}"/>
              </a:ext>
            </a:extLst>
          </p:cNvPr>
          <p:cNvPicPr>
            <a:picLocks noGrp="1" noRot="1" noChangeAspect="1" noMove="1" noResize="1" noEditPoints="1" noAdjustHandles="1" noChangeArrowheads="1" noChangeShapeType="1" noCrop="1"/>
          </p:cNvPicPr>
          <p:nvPr/>
        </p:nvPicPr>
        <p:blipFill>
          <a:blip r:embed="rId3"/>
          <a:srcRect l="94875" t="96008"/>
          <a:stretch>
            <a:fillRect/>
          </a:stretch>
        </p:blipFill>
        <p:spPr>
          <a:xfrm>
            <a:off x="8207374" y="10499724"/>
            <a:ext cx="441325" cy="434975"/>
          </a:xfrm>
          <a:prstGeom prst="rect">
            <a:avLst/>
          </a:prstGeom>
        </p:spPr>
      </p:pic>
      <p:sp>
        <p:nvSpPr>
          <p:cNvPr id="3" name="TextBox 2">
            <a:extLst>
              <a:ext uri="{FF2B5EF4-FFF2-40B4-BE49-F238E27FC236}">
                <a16:creationId xmlns:a16="http://schemas.microsoft.com/office/drawing/2014/main" id="{43C0E268-3DE1-2884-A3AB-7C09BD89B28E}"/>
              </a:ext>
            </a:extLst>
          </p:cNvPr>
          <p:cNvSpPr txBox="1"/>
          <p:nvPr/>
        </p:nvSpPr>
        <p:spPr>
          <a:xfrm>
            <a:off x="1357656" y="7127561"/>
            <a:ext cx="5835624" cy="187639"/>
          </a:xfrm>
          <a:prstGeom prst="rect">
            <a:avLst/>
          </a:prstGeom>
          <a:noFill/>
        </p:spPr>
        <p:txBody>
          <a:bodyPr wrap="square" lIns="0" tIns="0" rIns="0" bIns="0" numCol="1" rtlCol="0">
            <a:noAutofit/>
          </a:bodyPr>
          <a:lstStyle/>
          <a:p>
            <a:pPr>
              <a:spcAft>
                <a:spcPts val="800"/>
              </a:spcAft>
            </a:pPr>
            <a:r>
              <a:rPr lang="en-US" sz="1100" dirty="0">
                <a:latin typeface="Arial" panose="020B0604020202020204" pitchFamily="34" charset="0"/>
                <a:cs typeface="Arial" panose="020B0604020202020204" pitchFamily="34" charset="0"/>
              </a:rPr>
              <a:t>Good news! </a:t>
            </a:r>
            <a:r>
              <a:rPr lang="en-US" sz="1100" b="1" dirty="0">
                <a:latin typeface="Arial" panose="020B0604020202020204" pitchFamily="34" charset="0"/>
                <a:cs typeface="Arial" panose="020B0604020202020204" pitchFamily="34" charset="0"/>
              </a:rPr>
              <a:t>Many services are free or low-cost.</a:t>
            </a:r>
            <a:r>
              <a:rPr lang="en-US" sz="1100" dirty="0">
                <a:latin typeface="Arial" panose="020B0604020202020204" pitchFamily="34" charset="0"/>
                <a:cs typeface="Arial" panose="020B0604020202020204" pitchFamily="34" charset="0"/>
              </a:rPr>
              <a:t> You may be able to get:</a:t>
            </a:r>
          </a:p>
        </p:txBody>
      </p:sp>
    </p:spTree>
    <p:extLst>
      <p:ext uri="{BB962C8B-B14F-4D97-AF65-F5344CB8AC3E}">
        <p14:creationId xmlns:p14="http://schemas.microsoft.com/office/powerpoint/2010/main" val="3833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8E03-8F4A-4F3B-FB3A-96F152AAE41A}"/>
            </a:ext>
          </a:extLst>
        </p:cNvPr>
        <p:cNvGrpSpPr/>
        <p:nvPr/>
      </p:nvGrpSpPr>
      <p:grpSpPr>
        <a:xfrm>
          <a:off x="0" y="0"/>
          <a:ext cx="0" cy="0"/>
          <a:chOff x="0" y="0"/>
          <a:chExt cx="0" cy="0"/>
        </a:xfrm>
      </p:grpSpPr>
      <p:pic>
        <p:nvPicPr>
          <p:cNvPr id="3" name="Picture Placeholder 2" descr="A close-up of a person holding hands&#10;&#10;AI-generated content may be incorrect.">
            <a:extLst>
              <a:ext uri="{FF2B5EF4-FFF2-40B4-BE49-F238E27FC236}">
                <a16:creationId xmlns:a16="http://schemas.microsoft.com/office/drawing/2014/main" id="{14D8D041-D2D8-7356-CCE9-2AC457E00A17}"/>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a:xfrm>
            <a:off x="3629025" y="342900"/>
            <a:ext cx="4718050" cy="3622675"/>
          </a:xfrm>
        </p:spPr>
      </p:pic>
      <p:sp>
        <p:nvSpPr>
          <p:cNvPr id="27" name="Freeform 26">
            <a:extLst>
              <a:ext uri="{FF2B5EF4-FFF2-40B4-BE49-F238E27FC236}">
                <a16:creationId xmlns:a16="http://schemas.microsoft.com/office/drawing/2014/main" id="{BFB98455-639A-8D54-A032-09742A86934D}"/>
              </a:ext>
            </a:extLst>
          </p:cNvPr>
          <p:cNvSpPr>
            <a:spLocks noGrp="1" noRot="1" noMove="1" noResize="1" noEditPoints="1" noAdjustHandles="1" noChangeArrowheads="1" noChangeShapeType="1"/>
          </p:cNvSpPr>
          <p:nvPr/>
        </p:nvSpPr>
        <p:spPr>
          <a:xfrm>
            <a:off x="342900" y="342900"/>
            <a:ext cx="4651732" cy="3623044"/>
          </a:xfrm>
          <a:custGeom>
            <a:avLst/>
            <a:gdLst>
              <a:gd name="connsiteX0" fmla="*/ 0 w 4530476"/>
              <a:gd name="connsiteY0" fmla="*/ 0 h 3503365"/>
              <a:gd name="connsiteX1" fmla="*/ 3263088 w 4530476"/>
              <a:gd name="connsiteY1" fmla="*/ 0 h 3503365"/>
              <a:gd name="connsiteX2" fmla="*/ 3267957 w 4530476"/>
              <a:gd name="connsiteY2" fmla="*/ 8470 h 3503365"/>
              <a:gd name="connsiteX3" fmla="*/ 4518413 w 4530476"/>
              <a:gd name="connsiteY3" fmla="*/ 3435819 h 3503365"/>
              <a:gd name="connsiteX4" fmla="*/ 4530476 w 4530476"/>
              <a:gd name="connsiteY4" fmla="*/ 3503365 h 3503365"/>
              <a:gd name="connsiteX5" fmla="*/ 0 w 4530476"/>
              <a:gd name="connsiteY5" fmla="*/ 3503365 h 35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476" h="3503365">
                <a:moveTo>
                  <a:pt x="0" y="0"/>
                </a:moveTo>
                <a:lnTo>
                  <a:pt x="3263088" y="0"/>
                </a:lnTo>
                <a:lnTo>
                  <a:pt x="3267957" y="8470"/>
                </a:lnTo>
                <a:cubicBezTo>
                  <a:pt x="3843285" y="1067551"/>
                  <a:pt x="4269497" y="2219394"/>
                  <a:pt x="4518413" y="3435819"/>
                </a:cubicBezTo>
                <a:lnTo>
                  <a:pt x="4530476" y="3503365"/>
                </a:lnTo>
                <a:lnTo>
                  <a:pt x="0" y="3503365"/>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1777D43D-EA92-4716-E891-A5E2AD0F4530}"/>
              </a:ext>
            </a:extLst>
          </p:cNvPr>
          <p:cNvSpPr txBox="1">
            <a:spLocks noGrp="1" noRot="1" noMove="1" noResize="1" noEditPoints="1" noAdjustHandles="1" noChangeArrowheads="1" noChangeShapeType="1"/>
          </p:cNvSpPr>
          <p:nvPr/>
        </p:nvSpPr>
        <p:spPr>
          <a:xfrm>
            <a:off x="1038289" y="1421841"/>
            <a:ext cx="2694126" cy="1587252"/>
          </a:xfrm>
          <a:prstGeom prst="rect">
            <a:avLst/>
          </a:prstGeom>
          <a:noFill/>
        </p:spPr>
        <p:txBody>
          <a:bodyPr wrap="square" lIns="0" tIns="0" rIns="0" bIns="0" rtlCol="0">
            <a:noAutofit/>
          </a:bodyPr>
          <a:lstStyle/>
          <a:p>
            <a:pPr>
              <a:lnSpc>
                <a:spcPct val="95000"/>
              </a:lnSpc>
            </a:pPr>
            <a:r>
              <a:rPr lang="en-US" sz="3000" b="1" dirty="0">
                <a:solidFill>
                  <a:schemeClr val="bg1"/>
                </a:solidFill>
                <a:latin typeface="Arial" panose="020B0604020202020204" pitchFamily="34" charset="0"/>
                <a:cs typeface="Arial" panose="020B0604020202020204" pitchFamily="34" charset="0"/>
              </a:rPr>
              <a:t>You Might Be a Caregiver — </a:t>
            </a:r>
            <a:r>
              <a:rPr lang="en-US" sz="3000" b="1" dirty="0">
                <a:solidFill>
                  <a:srgbClr val="F7F2BF"/>
                </a:solidFill>
                <a:latin typeface="Arial" panose="020B0604020202020204" pitchFamily="34" charset="0"/>
                <a:cs typeface="Arial" panose="020B0604020202020204" pitchFamily="34" charset="0"/>
              </a:rPr>
              <a:t>And Support Is Here for You</a:t>
            </a:r>
          </a:p>
        </p:txBody>
      </p:sp>
      <p:pic>
        <p:nvPicPr>
          <p:cNvPr id="17" name="Picture 16">
            <a:extLst>
              <a:ext uri="{FF2B5EF4-FFF2-40B4-BE49-F238E27FC236}">
                <a16:creationId xmlns:a16="http://schemas.microsoft.com/office/drawing/2014/main" id="{51C3E8BA-9D96-E469-D860-F6CF77DD072E}"/>
              </a:ext>
            </a:extLst>
          </p:cNvPr>
          <p:cNvPicPr>
            <a:picLocks noGrp="1" noRot="1" noChangeAspect="1" noMove="1" noResize="1" noEditPoints="1" noAdjustHandles="1" noChangeArrowheads="1" noChangeShapeType="1" noCrop="1"/>
          </p:cNvPicPr>
          <p:nvPr/>
        </p:nvPicPr>
        <p:blipFill>
          <a:blip r:embed="rId3"/>
          <a:srcRect r="94986" b="96008"/>
          <a:stretch>
            <a:fillRect/>
          </a:stretch>
        </p:blipFill>
        <p:spPr>
          <a:xfrm>
            <a:off x="38100" y="38100"/>
            <a:ext cx="431800" cy="434975"/>
          </a:xfrm>
          <a:prstGeom prst="rect">
            <a:avLst/>
          </a:prstGeom>
        </p:spPr>
      </p:pic>
      <p:pic>
        <p:nvPicPr>
          <p:cNvPr id="21" name="Picture 20">
            <a:extLst>
              <a:ext uri="{FF2B5EF4-FFF2-40B4-BE49-F238E27FC236}">
                <a16:creationId xmlns:a16="http://schemas.microsoft.com/office/drawing/2014/main" id="{54C4C1E9-CB09-C1BF-AE90-D016F1F5353D}"/>
              </a:ext>
            </a:extLst>
          </p:cNvPr>
          <p:cNvPicPr>
            <a:picLocks noGrp="1" noRot="1" noChangeAspect="1" noMove="1" noResize="1" noEditPoints="1" noAdjustHandles="1" noChangeArrowheads="1" noChangeShapeType="1" noCrop="1"/>
          </p:cNvPicPr>
          <p:nvPr/>
        </p:nvPicPr>
        <p:blipFill>
          <a:blip r:embed="rId3"/>
          <a:srcRect l="94875" b="95863"/>
          <a:stretch>
            <a:fillRect/>
          </a:stretch>
        </p:blipFill>
        <p:spPr>
          <a:xfrm>
            <a:off x="8207374" y="38100"/>
            <a:ext cx="441325" cy="450850"/>
          </a:xfrm>
          <a:prstGeom prst="rect">
            <a:avLst/>
          </a:prstGeom>
        </p:spPr>
      </p:pic>
      <p:pic>
        <p:nvPicPr>
          <p:cNvPr id="22" name="Picture 21">
            <a:extLst>
              <a:ext uri="{FF2B5EF4-FFF2-40B4-BE49-F238E27FC236}">
                <a16:creationId xmlns:a16="http://schemas.microsoft.com/office/drawing/2014/main" id="{DE2BF410-3340-B774-BCF5-B827434C0D4B}"/>
              </a:ext>
            </a:extLst>
          </p:cNvPr>
          <p:cNvPicPr>
            <a:picLocks noGrp="1" noRot="1" noChangeAspect="1" noMove="1" noResize="1" noEditPoints="1" noAdjustHandles="1" noChangeArrowheads="1" noChangeShapeType="1" noCrop="1"/>
          </p:cNvPicPr>
          <p:nvPr/>
        </p:nvPicPr>
        <p:blipFill>
          <a:blip r:embed="rId3"/>
          <a:srcRect t="95979" r="94875"/>
          <a:stretch>
            <a:fillRect/>
          </a:stretch>
        </p:blipFill>
        <p:spPr>
          <a:xfrm>
            <a:off x="38100" y="10496550"/>
            <a:ext cx="441325" cy="438150"/>
          </a:xfrm>
          <a:prstGeom prst="rect">
            <a:avLst/>
          </a:prstGeom>
        </p:spPr>
      </p:pic>
      <p:pic>
        <p:nvPicPr>
          <p:cNvPr id="25" name="Picture 24">
            <a:extLst>
              <a:ext uri="{FF2B5EF4-FFF2-40B4-BE49-F238E27FC236}">
                <a16:creationId xmlns:a16="http://schemas.microsoft.com/office/drawing/2014/main" id="{AE0FC9D5-4391-94A8-402B-10B3547201E1}"/>
              </a:ext>
            </a:extLst>
          </p:cNvPr>
          <p:cNvPicPr>
            <a:picLocks noGrp="1" noRot="1" noChangeAspect="1" noMove="1" noResize="1" noEditPoints="1" noAdjustHandles="1" noChangeArrowheads="1" noChangeShapeType="1" noCrop="1"/>
          </p:cNvPicPr>
          <p:nvPr/>
        </p:nvPicPr>
        <p:blipFill>
          <a:blip r:embed="rId3"/>
          <a:srcRect l="94875" t="96008"/>
          <a:stretch>
            <a:fillRect/>
          </a:stretch>
        </p:blipFill>
        <p:spPr>
          <a:xfrm>
            <a:off x="8207374" y="10499724"/>
            <a:ext cx="441325" cy="434975"/>
          </a:xfrm>
          <a:prstGeom prst="rect">
            <a:avLst/>
          </a:prstGeom>
        </p:spPr>
      </p:pic>
      <p:sp>
        <p:nvSpPr>
          <p:cNvPr id="2" name="TextBox 1">
            <a:extLst>
              <a:ext uri="{FF2B5EF4-FFF2-40B4-BE49-F238E27FC236}">
                <a16:creationId xmlns:a16="http://schemas.microsoft.com/office/drawing/2014/main" id="{A4A1B20E-42A7-35BC-356D-5FD95DC698FE}"/>
              </a:ext>
            </a:extLst>
          </p:cNvPr>
          <p:cNvSpPr txBox="1"/>
          <p:nvPr/>
        </p:nvSpPr>
        <p:spPr>
          <a:xfrm>
            <a:off x="4660594" y="4754971"/>
            <a:ext cx="2640206" cy="1499576"/>
          </a:xfrm>
          <a:prstGeom prst="rect">
            <a:avLst/>
          </a:prstGeom>
          <a:noFill/>
        </p:spPr>
        <p:txBody>
          <a:bodyPr wrap="square" lIns="0" tIns="0" rIns="0" bIns="0" rtlCol="0">
            <a:noAutofit/>
          </a:bodyPr>
          <a:lstStyle/>
          <a:p>
            <a:pPr>
              <a:lnSpc>
                <a:spcPct val="110000"/>
              </a:lnSpc>
              <a:spcAft>
                <a:spcPts val="700"/>
              </a:spcAft>
            </a:pPr>
            <a:r>
              <a:rPr lang="en-US" sz="1100" dirty="0">
                <a:latin typeface="Arial" panose="020B0604020202020204" pitchFamily="34" charset="0"/>
                <a:cs typeface="Arial" panose="020B0604020202020204" pitchFamily="34" charset="0"/>
              </a:rPr>
              <a:t>Nearly </a:t>
            </a:r>
            <a:r>
              <a:rPr lang="en-US" sz="1100" b="1" dirty="0">
                <a:solidFill>
                  <a:srgbClr val="0074BD"/>
                </a:solidFill>
                <a:latin typeface="Arial" panose="020B0604020202020204" pitchFamily="34" charset="0"/>
                <a:cs typeface="Arial" panose="020B0604020202020204" pitchFamily="34" charset="0"/>
              </a:rPr>
              <a:t>1 in 4 adults </a:t>
            </a:r>
            <a:r>
              <a:rPr lang="en-US" sz="1100" dirty="0">
                <a:latin typeface="Arial" panose="020B0604020202020204" pitchFamily="34" charset="0"/>
                <a:cs typeface="Arial" panose="020B0604020202020204" pitchFamily="34" charset="0"/>
              </a:rPr>
              <a:t>in the U.S. cared for a loved one last year.</a:t>
            </a:r>
          </a:p>
          <a:p>
            <a:pPr>
              <a:lnSpc>
                <a:spcPct val="110000"/>
              </a:lnSpc>
              <a:spcAft>
                <a:spcPts val="700"/>
              </a:spcAft>
            </a:pPr>
            <a:r>
              <a:rPr lang="en-US" sz="1100" dirty="0">
                <a:latin typeface="Arial" panose="020B0604020202020204" pitchFamily="34" charset="0"/>
                <a:cs typeface="Arial" panose="020B0604020202020204" pitchFamily="34" charset="0"/>
              </a:rPr>
              <a:t>Caregiving can be an act of love, and you deserve care too. It’s normal to feel tired, stressed, or unsure. </a:t>
            </a:r>
            <a:r>
              <a:rPr lang="en-US" sz="1100" b="1" dirty="0">
                <a:solidFill>
                  <a:srgbClr val="0074BD"/>
                </a:solidFill>
                <a:latin typeface="Arial" panose="020B0604020202020204" pitchFamily="34" charset="0"/>
                <a:cs typeface="Arial" panose="020B0604020202020204" pitchFamily="34" charset="0"/>
              </a:rPr>
              <a:t>You don’t have to do it alone.</a:t>
            </a:r>
          </a:p>
          <a:p>
            <a:pPr>
              <a:lnSpc>
                <a:spcPct val="110000"/>
              </a:lnSpc>
              <a:spcAft>
                <a:spcPts val="700"/>
              </a:spcAft>
            </a:pPr>
            <a:endParaRPr lang="en-US" sz="11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2C6A7F1-3720-CED6-D414-B829206DC683}"/>
              </a:ext>
            </a:extLst>
          </p:cNvPr>
          <p:cNvSpPr>
            <a:spLocks noChangeAspect="1"/>
          </p:cNvSpPr>
          <p:nvPr/>
        </p:nvSpPr>
        <p:spPr>
          <a:xfrm>
            <a:off x="1411286" y="8869497"/>
            <a:ext cx="1118554" cy="111855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INSERT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QR CODE</a:t>
            </a:r>
          </a:p>
        </p:txBody>
      </p:sp>
      <p:sp>
        <p:nvSpPr>
          <p:cNvPr id="6" name="TextBox 5">
            <a:extLst>
              <a:ext uri="{FF2B5EF4-FFF2-40B4-BE49-F238E27FC236}">
                <a16:creationId xmlns:a16="http://schemas.microsoft.com/office/drawing/2014/main" id="{43BC42D6-65F1-C4CB-A0B5-99E4AFB42D15}"/>
              </a:ext>
            </a:extLst>
          </p:cNvPr>
          <p:cNvSpPr txBox="1"/>
          <p:nvPr/>
        </p:nvSpPr>
        <p:spPr>
          <a:xfrm>
            <a:off x="2700900" y="9108105"/>
            <a:ext cx="2239301" cy="706851"/>
          </a:xfrm>
          <a:prstGeom prst="rect">
            <a:avLst/>
          </a:prstGeom>
          <a:noFill/>
        </p:spPr>
        <p:txBody>
          <a:bodyPr wrap="square" lIns="0" tIns="0" rIns="0" bIns="0">
            <a:noAutofit/>
          </a:bodyPr>
          <a:lstStyle/>
          <a:p>
            <a:pPr>
              <a:lnSpc>
                <a:spcPct val="120000"/>
              </a:lnSpc>
              <a:spcAft>
                <a:spcPts val="400"/>
              </a:spcAft>
            </a:pPr>
            <a:r>
              <a:rPr lang="en-US" sz="1200" b="1" dirty="0">
                <a:latin typeface="Arial" panose="020B0604020202020204" pitchFamily="34" charset="0"/>
                <a:cs typeface="Arial" panose="020B0604020202020204" pitchFamily="34" charset="0"/>
              </a:rPr>
              <a:t>Take the first step:</a:t>
            </a:r>
          </a:p>
          <a:p>
            <a:pPr>
              <a:lnSpc>
                <a:spcPct val="120000"/>
              </a:lnSpc>
            </a:pPr>
            <a:r>
              <a:rPr lang="en-US" sz="1200" dirty="0">
                <a:latin typeface="Arial" panose="020B0604020202020204" pitchFamily="34" charset="0"/>
                <a:cs typeface="Arial" panose="020B0604020202020204" pitchFamily="34" charset="0"/>
              </a:rPr>
              <a:t>Call: </a:t>
            </a:r>
            <a:r>
              <a:rPr lang="en-US" sz="1200" b="1" dirty="0">
                <a:solidFill>
                  <a:srgbClr val="7030A0"/>
                </a:solidFill>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Visit: </a:t>
            </a:r>
            <a:r>
              <a:rPr lang="en-US" sz="1200" b="1" dirty="0">
                <a:solidFill>
                  <a:srgbClr val="7030A0"/>
                </a:solidFill>
                <a:latin typeface="Arial" panose="020B0604020202020204" pitchFamily="34" charset="0"/>
                <a:cs typeface="Arial" panose="020B0604020202020204" pitchFamily="34" charset="0"/>
              </a:rPr>
              <a:t>[Website URL]</a:t>
            </a:r>
          </a:p>
        </p:txBody>
      </p:sp>
      <p:sp>
        <p:nvSpPr>
          <p:cNvPr id="7" name="TextBox 6">
            <a:extLst>
              <a:ext uri="{FF2B5EF4-FFF2-40B4-BE49-F238E27FC236}">
                <a16:creationId xmlns:a16="http://schemas.microsoft.com/office/drawing/2014/main" id="{5A23EBAC-C0C3-E95E-CC76-162C6C0C7B05}"/>
              </a:ext>
            </a:extLst>
          </p:cNvPr>
          <p:cNvSpPr txBox="1"/>
          <p:nvPr/>
        </p:nvSpPr>
        <p:spPr>
          <a:xfrm>
            <a:off x="1072126" y="4754972"/>
            <a:ext cx="3051383" cy="1520643"/>
          </a:xfrm>
          <a:prstGeom prst="rect">
            <a:avLst/>
          </a:prstGeom>
          <a:noFill/>
        </p:spPr>
        <p:txBody>
          <a:bodyPr wrap="square" lIns="0" tIns="0" rIns="0" bIns="0">
            <a:noAutofit/>
          </a:bodyPr>
          <a:lstStyle/>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Helping a loved one with daily tasks, errands, or medical needs?</a:t>
            </a:r>
          </a:p>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Managing grocery shopping, driving to appointments, or handling insurance calls?</a:t>
            </a:r>
          </a:p>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Coordinating care from across town or the country?</a:t>
            </a:r>
          </a:p>
        </p:txBody>
      </p:sp>
      <p:sp>
        <p:nvSpPr>
          <p:cNvPr id="8" name="TextBox 7">
            <a:extLst>
              <a:ext uri="{FF2B5EF4-FFF2-40B4-BE49-F238E27FC236}">
                <a16:creationId xmlns:a16="http://schemas.microsoft.com/office/drawing/2014/main" id="{34BB446B-336B-0B77-68CB-5CD0BE8E261B}"/>
              </a:ext>
            </a:extLst>
          </p:cNvPr>
          <p:cNvSpPr txBox="1"/>
          <p:nvPr/>
        </p:nvSpPr>
        <p:spPr>
          <a:xfrm>
            <a:off x="4663092" y="4419289"/>
            <a:ext cx="2502917" cy="247378"/>
          </a:xfrm>
          <a:prstGeom prst="rect">
            <a:avLst/>
          </a:prstGeom>
          <a:noFill/>
        </p:spPr>
        <p:txBody>
          <a:bodyPr wrap="square" lIns="0" tIns="0" rIns="0" bIns="0" rtlCol="0">
            <a:noAutofit/>
          </a:bodyPr>
          <a:lstStyle/>
          <a:p>
            <a:pPr>
              <a:lnSpc>
                <a:spcPct val="90000"/>
              </a:lnSpc>
            </a:pPr>
            <a:r>
              <a:rPr lang="en-US" sz="1600" b="1" dirty="0">
                <a:solidFill>
                  <a:srgbClr val="0074BD"/>
                </a:solidFill>
                <a:latin typeface="Arial" panose="020B0604020202020204" pitchFamily="34" charset="0"/>
                <a:cs typeface="Arial" panose="020B0604020202020204" pitchFamily="34" charset="0"/>
              </a:rPr>
              <a:t>If yes, you’re a caregiver.</a:t>
            </a:r>
          </a:p>
        </p:txBody>
      </p:sp>
      <p:sp>
        <p:nvSpPr>
          <p:cNvPr id="9" name="TextBox 8">
            <a:extLst>
              <a:ext uri="{FF2B5EF4-FFF2-40B4-BE49-F238E27FC236}">
                <a16:creationId xmlns:a16="http://schemas.microsoft.com/office/drawing/2014/main" id="{1503B00F-549A-ECA3-867C-E6D36860FFAD}"/>
              </a:ext>
            </a:extLst>
          </p:cNvPr>
          <p:cNvSpPr txBox="1"/>
          <p:nvPr/>
        </p:nvSpPr>
        <p:spPr>
          <a:xfrm>
            <a:off x="1347496" y="6736556"/>
            <a:ext cx="2146818" cy="252073"/>
          </a:xfrm>
          <a:prstGeom prst="rect">
            <a:avLst/>
          </a:prstGeom>
          <a:noFill/>
        </p:spPr>
        <p:txBody>
          <a:bodyPr wrap="square" lIns="0" tIns="0" rIns="0" bIns="0" rtlCol="0">
            <a:noAutofit/>
          </a:bodyPr>
          <a:lstStyle/>
          <a:p>
            <a:pPr>
              <a:lnSpc>
                <a:spcPct val="90000"/>
              </a:lnSpc>
            </a:pPr>
            <a:r>
              <a:rPr lang="en-US" b="1" dirty="0">
                <a:solidFill>
                  <a:srgbClr val="7030A0"/>
                </a:solidFill>
                <a:latin typeface="Arial" panose="020B0604020202020204" pitchFamily="34" charset="0"/>
                <a:cs typeface="Arial" panose="020B0604020202020204" pitchFamily="34" charset="0"/>
              </a:rPr>
              <a:t>Help Is Available</a:t>
            </a:r>
          </a:p>
        </p:txBody>
      </p:sp>
      <p:sp>
        <p:nvSpPr>
          <p:cNvPr id="10" name="TextBox 9">
            <a:extLst>
              <a:ext uri="{FF2B5EF4-FFF2-40B4-BE49-F238E27FC236}">
                <a16:creationId xmlns:a16="http://schemas.microsoft.com/office/drawing/2014/main" id="{E03977D3-2DB4-1DD0-7F5B-479FFA2912A5}"/>
              </a:ext>
            </a:extLst>
          </p:cNvPr>
          <p:cNvSpPr txBox="1"/>
          <p:nvPr/>
        </p:nvSpPr>
        <p:spPr>
          <a:xfrm>
            <a:off x="1286536" y="7487920"/>
            <a:ext cx="6099784" cy="914400"/>
          </a:xfrm>
          <a:prstGeom prst="rect">
            <a:avLst/>
          </a:prstGeom>
          <a:noFill/>
        </p:spPr>
        <p:txBody>
          <a:bodyPr wrap="square" lIns="0" tIns="0" rIns="0" bIns="0" numCol="2" spcCol="182880" rtlCol="0">
            <a:noAutofit/>
          </a:bodyPr>
          <a:lstStyle/>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Respite care (temporary relief) </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p:txBody>
      </p:sp>
      <p:sp>
        <p:nvSpPr>
          <p:cNvPr id="11" name="Rectangle 10">
            <a:extLst>
              <a:ext uri="{FF2B5EF4-FFF2-40B4-BE49-F238E27FC236}">
                <a16:creationId xmlns:a16="http://schemas.microsoft.com/office/drawing/2014/main" id="{ADAC1307-1E47-34C1-4994-180D9BF751EF}"/>
              </a:ext>
            </a:extLst>
          </p:cNvPr>
          <p:cNvSpPr/>
          <p:nvPr/>
        </p:nvSpPr>
        <p:spPr>
          <a:xfrm>
            <a:off x="5268832" y="9042400"/>
            <a:ext cx="2019628" cy="820057"/>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 INSERT LOGO HERE ]</a:t>
            </a:r>
          </a:p>
        </p:txBody>
      </p:sp>
      <p:sp>
        <p:nvSpPr>
          <p:cNvPr id="12" name="TextBox 11">
            <a:extLst>
              <a:ext uri="{FF2B5EF4-FFF2-40B4-BE49-F238E27FC236}">
                <a16:creationId xmlns:a16="http://schemas.microsoft.com/office/drawing/2014/main" id="{8997CC48-9E9A-F225-ECD6-DCC6C6860439}"/>
              </a:ext>
            </a:extLst>
          </p:cNvPr>
          <p:cNvSpPr txBox="1"/>
          <p:nvPr/>
        </p:nvSpPr>
        <p:spPr>
          <a:xfrm>
            <a:off x="1097526" y="4397064"/>
            <a:ext cx="3372874" cy="276043"/>
          </a:xfrm>
          <a:prstGeom prst="rect">
            <a:avLst/>
          </a:prstGeom>
          <a:noFill/>
        </p:spPr>
        <p:txBody>
          <a:bodyPr wrap="square" lIns="0" tIns="0" rIns="0" bIns="0">
            <a:noAutofit/>
          </a:bodyPr>
          <a:lstStyle/>
          <a:p>
            <a:pPr>
              <a:spcAft>
                <a:spcPts val="800"/>
              </a:spcAft>
            </a:pPr>
            <a:r>
              <a:rPr lang="en-US" sz="1600" b="1" dirty="0">
                <a:solidFill>
                  <a:srgbClr val="0074BD"/>
                </a:solidFill>
                <a:latin typeface="Arial" panose="020B0604020202020204" pitchFamily="34" charset="0"/>
                <a:cs typeface="Arial" panose="020B0604020202020204" pitchFamily="34" charset="0"/>
              </a:rPr>
              <a:t>Are you…</a:t>
            </a:r>
            <a:endParaRPr lang="en-US" sz="1600" dirty="0">
              <a:solidFill>
                <a:srgbClr val="0074B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391173B-F7E5-28C6-23AA-4D01A94DD8E6}"/>
              </a:ext>
            </a:extLst>
          </p:cNvPr>
          <p:cNvSpPr txBox="1"/>
          <p:nvPr/>
        </p:nvSpPr>
        <p:spPr>
          <a:xfrm>
            <a:off x="1357656" y="7127561"/>
            <a:ext cx="5835624" cy="187639"/>
          </a:xfrm>
          <a:prstGeom prst="rect">
            <a:avLst/>
          </a:prstGeom>
          <a:noFill/>
        </p:spPr>
        <p:txBody>
          <a:bodyPr wrap="square" lIns="0" tIns="0" rIns="0" bIns="0" numCol="1" rtlCol="0">
            <a:noAutofit/>
          </a:bodyPr>
          <a:lstStyle/>
          <a:p>
            <a:pPr>
              <a:spcAft>
                <a:spcPts val="800"/>
              </a:spcAft>
            </a:pPr>
            <a:r>
              <a:rPr lang="en-US" sz="1100" dirty="0">
                <a:latin typeface="Arial" panose="020B0604020202020204" pitchFamily="34" charset="0"/>
                <a:cs typeface="Arial" panose="020B0604020202020204" pitchFamily="34" charset="0"/>
              </a:rPr>
              <a:t>Good news! </a:t>
            </a:r>
            <a:r>
              <a:rPr lang="en-US" sz="1100" b="1" dirty="0">
                <a:latin typeface="Arial" panose="020B0604020202020204" pitchFamily="34" charset="0"/>
                <a:cs typeface="Arial" panose="020B0604020202020204" pitchFamily="34" charset="0"/>
              </a:rPr>
              <a:t>Many services are free or low-cost.</a:t>
            </a:r>
            <a:r>
              <a:rPr lang="en-US" sz="1100" dirty="0">
                <a:latin typeface="Arial" panose="020B0604020202020204" pitchFamily="34" charset="0"/>
                <a:cs typeface="Arial" panose="020B0604020202020204" pitchFamily="34" charset="0"/>
              </a:rPr>
              <a:t> You may be able to get:</a:t>
            </a:r>
          </a:p>
        </p:txBody>
      </p:sp>
    </p:spTree>
    <p:extLst>
      <p:ext uri="{BB962C8B-B14F-4D97-AF65-F5344CB8AC3E}">
        <p14:creationId xmlns:p14="http://schemas.microsoft.com/office/powerpoint/2010/main" val="285013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61EB2-185C-C861-96BE-82C838BE6FC6}"/>
            </a:ext>
          </a:extLst>
        </p:cNvPr>
        <p:cNvGrpSpPr/>
        <p:nvPr/>
      </p:nvGrpSpPr>
      <p:grpSpPr>
        <a:xfrm>
          <a:off x="0" y="0"/>
          <a:ext cx="0" cy="0"/>
          <a:chOff x="0" y="0"/>
          <a:chExt cx="0" cy="0"/>
        </a:xfrm>
      </p:grpSpPr>
      <p:pic>
        <p:nvPicPr>
          <p:cNvPr id="3" name="Picture Placeholder 2" descr="A person standing next to an old person in a wheelchair&#10;&#10;AI-generated content may be incorrect.">
            <a:extLst>
              <a:ext uri="{FF2B5EF4-FFF2-40B4-BE49-F238E27FC236}">
                <a16:creationId xmlns:a16="http://schemas.microsoft.com/office/drawing/2014/main" id="{88F9BBCC-D324-B7B1-E87D-D764FD1F913C}"/>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a:xfrm>
            <a:off x="3629025" y="342900"/>
            <a:ext cx="4718050" cy="3622675"/>
          </a:xfrm>
        </p:spPr>
      </p:pic>
      <p:sp>
        <p:nvSpPr>
          <p:cNvPr id="27" name="Freeform 26">
            <a:extLst>
              <a:ext uri="{FF2B5EF4-FFF2-40B4-BE49-F238E27FC236}">
                <a16:creationId xmlns:a16="http://schemas.microsoft.com/office/drawing/2014/main" id="{1BBD77B7-EA9C-9790-7A5A-D9FD9688CACA}"/>
              </a:ext>
            </a:extLst>
          </p:cNvPr>
          <p:cNvSpPr>
            <a:spLocks noGrp="1" noRot="1" noMove="1" noResize="1" noEditPoints="1" noAdjustHandles="1" noChangeArrowheads="1" noChangeShapeType="1"/>
          </p:cNvSpPr>
          <p:nvPr/>
        </p:nvSpPr>
        <p:spPr>
          <a:xfrm>
            <a:off x="342900" y="342900"/>
            <a:ext cx="4651732" cy="3623044"/>
          </a:xfrm>
          <a:custGeom>
            <a:avLst/>
            <a:gdLst>
              <a:gd name="connsiteX0" fmla="*/ 0 w 4530476"/>
              <a:gd name="connsiteY0" fmla="*/ 0 h 3503365"/>
              <a:gd name="connsiteX1" fmla="*/ 3263088 w 4530476"/>
              <a:gd name="connsiteY1" fmla="*/ 0 h 3503365"/>
              <a:gd name="connsiteX2" fmla="*/ 3267957 w 4530476"/>
              <a:gd name="connsiteY2" fmla="*/ 8470 h 3503365"/>
              <a:gd name="connsiteX3" fmla="*/ 4518413 w 4530476"/>
              <a:gd name="connsiteY3" fmla="*/ 3435819 h 3503365"/>
              <a:gd name="connsiteX4" fmla="*/ 4530476 w 4530476"/>
              <a:gd name="connsiteY4" fmla="*/ 3503365 h 3503365"/>
              <a:gd name="connsiteX5" fmla="*/ 0 w 4530476"/>
              <a:gd name="connsiteY5" fmla="*/ 3503365 h 35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476" h="3503365">
                <a:moveTo>
                  <a:pt x="0" y="0"/>
                </a:moveTo>
                <a:lnTo>
                  <a:pt x="3263088" y="0"/>
                </a:lnTo>
                <a:lnTo>
                  <a:pt x="3267957" y="8470"/>
                </a:lnTo>
                <a:cubicBezTo>
                  <a:pt x="3843285" y="1067551"/>
                  <a:pt x="4269497" y="2219394"/>
                  <a:pt x="4518413" y="3435819"/>
                </a:cubicBezTo>
                <a:lnTo>
                  <a:pt x="4530476" y="3503365"/>
                </a:lnTo>
                <a:lnTo>
                  <a:pt x="0" y="3503365"/>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FB3B0CE-CD2B-5FAE-2B34-DF64965D5389}"/>
              </a:ext>
            </a:extLst>
          </p:cNvPr>
          <p:cNvSpPr txBox="1">
            <a:spLocks noGrp="1" noRot="1" noMove="1" noResize="1" noEditPoints="1" noAdjustHandles="1" noChangeArrowheads="1" noChangeShapeType="1"/>
          </p:cNvSpPr>
          <p:nvPr/>
        </p:nvSpPr>
        <p:spPr>
          <a:xfrm>
            <a:off x="1038289" y="1421841"/>
            <a:ext cx="2694126" cy="1587252"/>
          </a:xfrm>
          <a:prstGeom prst="rect">
            <a:avLst/>
          </a:prstGeom>
          <a:noFill/>
        </p:spPr>
        <p:txBody>
          <a:bodyPr wrap="square" lIns="0" tIns="0" rIns="0" bIns="0" rtlCol="0">
            <a:noAutofit/>
          </a:bodyPr>
          <a:lstStyle/>
          <a:p>
            <a:pPr>
              <a:lnSpc>
                <a:spcPct val="95000"/>
              </a:lnSpc>
            </a:pPr>
            <a:r>
              <a:rPr lang="en-US" sz="3000" b="1" dirty="0">
                <a:solidFill>
                  <a:schemeClr val="bg1"/>
                </a:solidFill>
                <a:latin typeface="Arial" panose="020B0604020202020204" pitchFamily="34" charset="0"/>
                <a:cs typeface="Arial" panose="020B0604020202020204" pitchFamily="34" charset="0"/>
              </a:rPr>
              <a:t>You Might Be a Caregiver — </a:t>
            </a:r>
            <a:r>
              <a:rPr lang="en-US" sz="3000" b="1" dirty="0">
                <a:solidFill>
                  <a:srgbClr val="F7F2BF"/>
                </a:solidFill>
                <a:latin typeface="Arial" panose="020B0604020202020204" pitchFamily="34" charset="0"/>
                <a:cs typeface="Arial" panose="020B0604020202020204" pitchFamily="34" charset="0"/>
              </a:rPr>
              <a:t>And Support Is Here for You</a:t>
            </a:r>
          </a:p>
        </p:txBody>
      </p:sp>
      <p:pic>
        <p:nvPicPr>
          <p:cNvPr id="17" name="Picture 16">
            <a:extLst>
              <a:ext uri="{FF2B5EF4-FFF2-40B4-BE49-F238E27FC236}">
                <a16:creationId xmlns:a16="http://schemas.microsoft.com/office/drawing/2014/main" id="{8AD5F1F4-390D-16B4-F7B5-068D4B91AE5E}"/>
              </a:ext>
            </a:extLst>
          </p:cNvPr>
          <p:cNvPicPr>
            <a:picLocks noGrp="1" noRot="1" noChangeAspect="1" noMove="1" noResize="1" noEditPoints="1" noAdjustHandles="1" noChangeArrowheads="1" noChangeShapeType="1" noCrop="1"/>
          </p:cNvPicPr>
          <p:nvPr/>
        </p:nvPicPr>
        <p:blipFill>
          <a:blip r:embed="rId3"/>
          <a:srcRect r="94986" b="96008"/>
          <a:stretch>
            <a:fillRect/>
          </a:stretch>
        </p:blipFill>
        <p:spPr>
          <a:xfrm>
            <a:off x="38100" y="38100"/>
            <a:ext cx="431800" cy="434975"/>
          </a:xfrm>
          <a:prstGeom prst="rect">
            <a:avLst/>
          </a:prstGeom>
        </p:spPr>
      </p:pic>
      <p:pic>
        <p:nvPicPr>
          <p:cNvPr id="21" name="Picture 20">
            <a:extLst>
              <a:ext uri="{FF2B5EF4-FFF2-40B4-BE49-F238E27FC236}">
                <a16:creationId xmlns:a16="http://schemas.microsoft.com/office/drawing/2014/main" id="{5FC23A4F-9EA2-58C7-33EF-F479B0169C80}"/>
              </a:ext>
            </a:extLst>
          </p:cNvPr>
          <p:cNvPicPr>
            <a:picLocks noGrp="1" noRot="1" noChangeAspect="1" noMove="1" noResize="1" noEditPoints="1" noAdjustHandles="1" noChangeArrowheads="1" noChangeShapeType="1" noCrop="1"/>
          </p:cNvPicPr>
          <p:nvPr/>
        </p:nvPicPr>
        <p:blipFill>
          <a:blip r:embed="rId3"/>
          <a:srcRect l="94875" b="95863"/>
          <a:stretch>
            <a:fillRect/>
          </a:stretch>
        </p:blipFill>
        <p:spPr>
          <a:xfrm>
            <a:off x="8207374" y="38100"/>
            <a:ext cx="441325" cy="450850"/>
          </a:xfrm>
          <a:prstGeom prst="rect">
            <a:avLst/>
          </a:prstGeom>
        </p:spPr>
      </p:pic>
      <p:pic>
        <p:nvPicPr>
          <p:cNvPr id="22" name="Picture 21">
            <a:extLst>
              <a:ext uri="{FF2B5EF4-FFF2-40B4-BE49-F238E27FC236}">
                <a16:creationId xmlns:a16="http://schemas.microsoft.com/office/drawing/2014/main" id="{0CC82501-1B4A-211D-0DAB-931A5A9AFF05}"/>
              </a:ext>
            </a:extLst>
          </p:cNvPr>
          <p:cNvPicPr>
            <a:picLocks noGrp="1" noRot="1" noChangeAspect="1" noMove="1" noResize="1" noEditPoints="1" noAdjustHandles="1" noChangeArrowheads="1" noChangeShapeType="1" noCrop="1"/>
          </p:cNvPicPr>
          <p:nvPr/>
        </p:nvPicPr>
        <p:blipFill>
          <a:blip r:embed="rId3"/>
          <a:srcRect t="95979" r="94875"/>
          <a:stretch>
            <a:fillRect/>
          </a:stretch>
        </p:blipFill>
        <p:spPr>
          <a:xfrm>
            <a:off x="38100" y="10496550"/>
            <a:ext cx="441325" cy="438150"/>
          </a:xfrm>
          <a:prstGeom prst="rect">
            <a:avLst/>
          </a:prstGeom>
        </p:spPr>
      </p:pic>
      <p:pic>
        <p:nvPicPr>
          <p:cNvPr id="25" name="Picture 24">
            <a:extLst>
              <a:ext uri="{FF2B5EF4-FFF2-40B4-BE49-F238E27FC236}">
                <a16:creationId xmlns:a16="http://schemas.microsoft.com/office/drawing/2014/main" id="{E357EBCD-83FB-9729-8F7D-842C4C7AE7F3}"/>
              </a:ext>
            </a:extLst>
          </p:cNvPr>
          <p:cNvPicPr>
            <a:picLocks noGrp="1" noRot="1" noChangeAspect="1" noMove="1" noResize="1" noEditPoints="1" noAdjustHandles="1" noChangeArrowheads="1" noChangeShapeType="1" noCrop="1"/>
          </p:cNvPicPr>
          <p:nvPr/>
        </p:nvPicPr>
        <p:blipFill>
          <a:blip r:embed="rId3"/>
          <a:srcRect l="94875" t="96008"/>
          <a:stretch>
            <a:fillRect/>
          </a:stretch>
        </p:blipFill>
        <p:spPr>
          <a:xfrm>
            <a:off x="8207374" y="10499724"/>
            <a:ext cx="441325" cy="434975"/>
          </a:xfrm>
          <a:prstGeom prst="rect">
            <a:avLst/>
          </a:prstGeom>
        </p:spPr>
      </p:pic>
      <p:sp>
        <p:nvSpPr>
          <p:cNvPr id="2" name="TextBox 1">
            <a:extLst>
              <a:ext uri="{FF2B5EF4-FFF2-40B4-BE49-F238E27FC236}">
                <a16:creationId xmlns:a16="http://schemas.microsoft.com/office/drawing/2014/main" id="{0E103CAE-16B1-1C10-9ACB-67F5BA76EB97}"/>
              </a:ext>
            </a:extLst>
          </p:cNvPr>
          <p:cNvSpPr txBox="1"/>
          <p:nvPr/>
        </p:nvSpPr>
        <p:spPr>
          <a:xfrm>
            <a:off x="4660594" y="4754971"/>
            <a:ext cx="2640206" cy="1499576"/>
          </a:xfrm>
          <a:prstGeom prst="rect">
            <a:avLst/>
          </a:prstGeom>
          <a:noFill/>
        </p:spPr>
        <p:txBody>
          <a:bodyPr wrap="square" lIns="0" tIns="0" rIns="0" bIns="0" rtlCol="0">
            <a:noAutofit/>
          </a:bodyPr>
          <a:lstStyle/>
          <a:p>
            <a:pPr>
              <a:lnSpc>
                <a:spcPct val="110000"/>
              </a:lnSpc>
              <a:spcAft>
                <a:spcPts val="700"/>
              </a:spcAft>
            </a:pPr>
            <a:r>
              <a:rPr lang="en-US" sz="1100" dirty="0">
                <a:latin typeface="Arial" panose="020B0604020202020204" pitchFamily="34" charset="0"/>
                <a:cs typeface="Arial" panose="020B0604020202020204" pitchFamily="34" charset="0"/>
              </a:rPr>
              <a:t>Nearly </a:t>
            </a:r>
            <a:r>
              <a:rPr lang="en-US" sz="1100" b="1" dirty="0">
                <a:solidFill>
                  <a:srgbClr val="0074BD"/>
                </a:solidFill>
                <a:latin typeface="Arial" panose="020B0604020202020204" pitchFamily="34" charset="0"/>
                <a:cs typeface="Arial" panose="020B0604020202020204" pitchFamily="34" charset="0"/>
              </a:rPr>
              <a:t>1 in 4 adults </a:t>
            </a:r>
            <a:r>
              <a:rPr lang="en-US" sz="1100" dirty="0">
                <a:latin typeface="Arial" panose="020B0604020202020204" pitchFamily="34" charset="0"/>
                <a:cs typeface="Arial" panose="020B0604020202020204" pitchFamily="34" charset="0"/>
              </a:rPr>
              <a:t>in the U.S. cared for a loved one last year.</a:t>
            </a:r>
          </a:p>
          <a:p>
            <a:pPr>
              <a:lnSpc>
                <a:spcPct val="110000"/>
              </a:lnSpc>
              <a:spcAft>
                <a:spcPts val="700"/>
              </a:spcAft>
            </a:pPr>
            <a:r>
              <a:rPr lang="en-US" sz="1100" dirty="0">
                <a:latin typeface="Arial" panose="020B0604020202020204" pitchFamily="34" charset="0"/>
                <a:cs typeface="Arial" panose="020B0604020202020204" pitchFamily="34" charset="0"/>
              </a:rPr>
              <a:t>Caregiving can be an act of love, and you deserve care too. It’s normal to feel tired, stressed, or unsure. </a:t>
            </a:r>
            <a:r>
              <a:rPr lang="en-US" sz="1100" b="1" dirty="0">
                <a:solidFill>
                  <a:srgbClr val="0074BD"/>
                </a:solidFill>
                <a:latin typeface="Arial" panose="020B0604020202020204" pitchFamily="34" charset="0"/>
                <a:cs typeface="Arial" panose="020B0604020202020204" pitchFamily="34" charset="0"/>
              </a:rPr>
              <a:t>You don’t have to do it alone.</a:t>
            </a:r>
          </a:p>
          <a:p>
            <a:pPr>
              <a:lnSpc>
                <a:spcPct val="110000"/>
              </a:lnSpc>
              <a:spcAft>
                <a:spcPts val="700"/>
              </a:spcAft>
            </a:pPr>
            <a:endParaRPr lang="en-US" sz="11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83868CB-4CD5-2595-CD2D-771BEE241C24}"/>
              </a:ext>
            </a:extLst>
          </p:cNvPr>
          <p:cNvSpPr>
            <a:spLocks noChangeAspect="1"/>
          </p:cNvSpPr>
          <p:nvPr/>
        </p:nvSpPr>
        <p:spPr>
          <a:xfrm>
            <a:off x="1411286" y="8869497"/>
            <a:ext cx="1118554" cy="111855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INSERT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QR CODE</a:t>
            </a:r>
          </a:p>
        </p:txBody>
      </p:sp>
      <p:sp>
        <p:nvSpPr>
          <p:cNvPr id="6" name="TextBox 5">
            <a:extLst>
              <a:ext uri="{FF2B5EF4-FFF2-40B4-BE49-F238E27FC236}">
                <a16:creationId xmlns:a16="http://schemas.microsoft.com/office/drawing/2014/main" id="{62803822-9131-3CCC-910D-714513F76185}"/>
              </a:ext>
            </a:extLst>
          </p:cNvPr>
          <p:cNvSpPr txBox="1"/>
          <p:nvPr/>
        </p:nvSpPr>
        <p:spPr>
          <a:xfrm>
            <a:off x="2700900" y="9108105"/>
            <a:ext cx="2239301" cy="706851"/>
          </a:xfrm>
          <a:prstGeom prst="rect">
            <a:avLst/>
          </a:prstGeom>
          <a:noFill/>
        </p:spPr>
        <p:txBody>
          <a:bodyPr wrap="square" lIns="0" tIns="0" rIns="0" bIns="0">
            <a:noAutofit/>
          </a:bodyPr>
          <a:lstStyle/>
          <a:p>
            <a:pPr>
              <a:lnSpc>
                <a:spcPct val="120000"/>
              </a:lnSpc>
              <a:spcAft>
                <a:spcPts val="400"/>
              </a:spcAft>
            </a:pPr>
            <a:r>
              <a:rPr lang="en-US" sz="1200" b="1" dirty="0">
                <a:latin typeface="Arial" panose="020B0604020202020204" pitchFamily="34" charset="0"/>
                <a:cs typeface="Arial" panose="020B0604020202020204" pitchFamily="34" charset="0"/>
              </a:rPr>
              <a:t>Take the first step:</a:t>
            </a:r>
          </a:p>
          <a:p>
            <a:pPr>
              <a:lnSpc>
                <a:spcPct val="120000"/>
              </a:lnSpc>
            </a:pPr>
            <a:r>
              <a:rPr lang="en-US" sz="1200" dirty="0">
                <a:latin typeface="Arial" panose="020B0604020202020204" pitchFamily="34" charset="0"/>
                <a:cs typeface="Arial" panose="020B0604020202020204" pitchFamily="34" charset="0"/>
              </a:rPr>
              <a:t>Call: </a:t>
            </a:r>
            <a:r>
              <a:rPr lang="en-US" sz="1200" b="1" dirty="0">
                <a:solidFill>
                  <a:srgbClr val="7030A0"/>
                </a:solidFill>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Visit: </a:t>
            </a:r>
            <a:r>
              <a:rPr lang="en-US" sz="1200" b="1" dirty="0">
                <a:solidFill>
                  <a:srgbClr val="7030A0"/>
                </a:solidFill>
                <a:latin typeface="Arial" panose="020B0604020202020204" pitchFamily="34" charset="0"/>
                <a:cs typeface="Arial" panose="020B0604020202020204" pitchFamily="34" charset="0"/>
              </a:rPr>
              <a:t>[Website URL]</a:t>
            </a:r>
          </a:p>
        </p:txBody>
      </p:sp>
      <p:sp>
        <p:nvSpPr>
          <p:cNvPr id="7" name="TextBox 6">
            <a:extLst>
              <a:ext uri="{FF2B5EF4-FFF2-40B4-BE49-F238E27FC236}">
                <a16:creationId xmlns:a16="http://schemas.microsoft.com/office/drawing/2014/main" id="{26EB17D4-F49B-7830-07DF-0926612A2BE1}"/>
              </a:ext>
            </a:extLst>
          </p:cNvPr>
          <p:cNvSpPr txBox="1"/>
          <p:nvPr/>
        </p:nvSpPr>
        <p:spPr>
          <a:xfrm>
            <a:off x="1072126" y="4754972"/>
            <a:ext cx="3051383" cy="1520643"/>
          </a:xfrm>
          <a:prstGeom prst="rect">
            <a:avLst/>
          </a:prstGeom>
          <a:noFill/>
        </p:spPr>
        <p:txBody>
          <a:bodyPr wrap="square" lIns="0" tIns="0" rIns="0" bIns="0">
            <a:noAutofit/>
          </a:bodyPr>
          <a:lstStyle/>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Helping a loved one with daily tasks, errands, or medical needs?</a:t>
            </a:r>
          </a:p>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Managing grocery shopping, driving to appointments, or handling insurance calls?</a:t>
            </a:r>
          </a:p>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Coordinating care from across town or the country?</a:t>
            </a:r>
          </a:p>
        </p:txBody>
      </p:sp>
      <p:sp>
        <p:nvSpPr>
          <p:cNvPr id="8" name="TextBox 7">
            <a:extLst>
              <a:ext uri="{FF2B5EF4-FFF2-40B4-BE49-F238E27FC236}">
                <a16:creationId xmlns:a16="http://schemas.microsoft.com/office/drawing/2014/main" id="{91A4D5C1-D0B2-4CBE-C7E7-643596A89476}"/>
              </a:ext>
            </a:extLst>
          </p:cNvPr>
          <p:cNvSpPr txBox="1"/>
          <p:nvPr/>
        </p:nvSpPr>
        <p:spPr>
          <a:xfrm>
            <a:off x="4663092" y="4419289"/>
            <a:ext cx="2502917" cy="247378"/>
          </a:xfrm>
          <a:prstGeom prst="rect">
            <a:avLst/>
          </a:prstGeom>
          <a:noFill/>
        </p:spPr>
        <p:txBody>
          <a:bodyPr wrap="square" lIns="0" tIns="0" rIns="0" bIns="0" rtlCol="0">
            <a:noAutofit/>
          </a:bodyPr>
          <a:lstStyle/>
          <a:p>
            <a:pPr>
              <a:lnSpc>
                <a:spcPct val="90000"/>
              </a:lnSpc>
            </a:pPr>
            <a:r>
              <a:rPr lang="en-US" sz="1600" b="1" dirty="0">
                <a:solidFill>
                  <a:srgbClr val="0074BD"/>
                </a:solidFill>
                <a:latin typeface="Arial" panose="020B0604020202020204" pitchFamily="34" charset="0"/>
                <a:cs typeface="Arial" panose="020B0604020202020204" pitchFamily="34" charset="0"/>
              </a:rPr>
              <a:t>If yes, you’re a caregiver.</a:t>
            </a:r>
          </a:p>
        </p:txBody>
      </p:sp>
      <p:sp>
        <p:nvSpPr>
          <p:cNvPr id="9" name="TextBox 8">
            <a:extLst>
              <a:ext uri="{FF2B5EF4-FFF2-40B4-BE49-F238E27FC236}">
                <a16:creationId xmlns:a16="http://schemas.microsoft.com/office/drawing/2014/main" id="{27D17468-EADD-D42B-F7A4-2876A777A71D}"/>
              </a:ext>
            </a:extLst>
          </p:cNvPr>
          <p:cNvSpPr txBox="1"/>
          <p:nvPr/>
        </p:nvSpPr>
        <p:spPr>
          <a:xfrm>
            <a:off x="1347496" y="6736556"/>
            <a:ext cx="2146818" cy="252073"/>
          </a:xfrm>
          <a:prstGeom prst="rect">
            <a:avLst/>
          </a:prstGeom>
          <a:noFill/>
        </p:spPr>
        <p:txBody>
          <a:bodyPr wrap="square" lIns="0" tIns="0" rIns="0" bIns="0" rtlCol="0">
            <a:noAutofit/>
          </a:bodyPr>
          <a:lstStyle/>
          <a:p>
            <a:pPr>
              <a:lnSpc>
                <a:spcPct val="90000"/>
              </a:lnSpc>
            </a:pPr>
            <a:r>
              <a:rPr lang="en-US" b="1" dirty="0">
                <a:solidFill>
                  <a:srgbClr val="7030A0"/>
                </a:solidFill>
                <a:latin typeface="Arial" panose="020B0604020202020204" pitchFamily="34" charset="0"/>
                <a:cs typeface="Arial" panose="020B0604020202020204" pitchFamily="34" charset="0"/>
              </a:rPr>
              <a:t>Help Is Available</a:t>
            </a:r>
          </a:p>
        </p:txBody>
      </p:sp>
      <p:sp>
        <p:nvSpPr>
          <p:cNvPr id="10" name="TextBox 9">
            <a:extLst>
              <a:ext uri="{FF2B5EF4-FFF2-40B4-BE49-F238E27FC236}">
                <a16:creationId xmlns:a16="http://schemas.microsoft.com/office/drawing/2014/main" id="{5B67ECCB-57CF-5327-453D-B45CCE7CD244}"/>
              </a:ext>
            </a:extLst>
          </p:cNvPr>
          <p:cNvSpPr txBox="1"/>
          <p:nvPr/>
        </p:nvSpPr>
        <p:spPr>
          <a:xfrm>
            <a:off x="1286536" y="7487920"/>
            <a:ext cx="6099784" cy="914400"/>
          </a:xfrm>
          <a:prstGeom prst="rect">
            <a:avLst/>
          </a:prstGeom>
          <a:noFill/>
        </p:spPr>
        <p:txBody>
          <a:bodyPr wrap="square" lIns="0" tIns="0" rIns="0" bIns="0" numCol="2" spcCol="182880" rtlCol="0">
            <a:noAutofit/>
          </a:bodyPr>
          <a:lstStyle/>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Respite care (temporary relief) </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p:txBody>
      </p:sp>
      <p:sp>
        <p:nvSpPr>
          <p:cNvPr id="11" name="Rectangle 10">
            <a:extLst>
              <a:ext uri="{FF2B5EF4-FFF2-40B4-BE49-F238E27FC236}">
                <a16:creationId xmlns:a16="http://schemas.microsoft.com/office/drawing/2014/main" id="{136ECCE2-E04C-EFDF-2DAA-013BC150DF4D}"/>
              </a:ext>
            </a:extLst>
          </p:cNvPr>
          <p:cNvSpPr/>
          <p:nvPr/>
        </p:nvSpPr>
        <p:spPr>
          <a:xfrm>
            <a:off x="5268832" y="9042400"/>
            <a:ext cx="2019628" cy="820057"/>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 INSERT LOGO HERE ]</a:t>
            </a:r>
          </a:p>
        </p:txBody>
      </p:sp>
      <p:sp>
        <p:nvSpPr>
          <p:cNvPr id="12" name="TextBox 11">
            <a:extLst>
              <a:ext uri="{FF2B5EF4-FFF2-40B4-BE49-F238E27FC236}">
                <a16:creationId xmlns:a16="http://schemas.microsoft.com/office/drawing/2014/main" id="{CA02DC96-A6FE-574C-0674-696C87291318}"/>
              </a:ext>
            </a:extLst>
          </p:cNvPr>
          <p:cNvSpPr txBox="1"/>
          <p:nvPr/>
        </p:nvSpPr>
        <p:spPr>
          <a:xfrm>
            <a:off x="1097526" y="4397064"/>
            <a:ext cx="3372874" cy="276043"/>
          </a:xfrm>
          <a:prstGeom prst="rect">
            <a:avLst/>
          </a:prstGeom>
          <a:noFill/>
        </p:spPr>
        <p:txBody>
          <a:bodyPr wrap="square" lIns="0" tIns="0" rIns="0" bIns="0">
            <a:noAutofit/>
          </a:bodyPr>
          <a:lstStyle/>
          <a:p>
            <a:pPr>
              <a:spcAft>
                <a:spcPts val="800"/>
              </a:spcAft>
            </a:pPr>
            <a:r>
              <a:rPr lang="en-US" sz="1600" b="1" dirty="0">
                <a:solidFill>
                  <a:srgbClr val="0074BD"/>
                </a:solidFill>
                <a:latin typeface="Arial" panose="020B0604020202020204" pitchFamily="34" charset="0"/>
                <a:cs typeface="Arial" panose="020B0604020202020204" pitchFamily="34" charset="0"/>
              </a:rPr>
              <a:t>Are you…</a:t>
            </a:r>
            <a:endParaRPr lang="en-US" sz="1600" dirty="0">
              <a:solidFill>
                <a:srgbClr val="0074B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61862FB-FB87-3015-AFE9-672C262892AE}"/>
              </a:ext>
            </a:extLst>
          </p:cNvPr>
          <p:cNvSpPr txBox="1"/>
          <p:nvPr/>
        </p:nvSpPr>
        <p:spPr>
          <a:xfrm>
            <a:off x="1357656" y="7127561"/>
            <a:ext cx="5835624" cy="187639"/>
          </a:xfrm>
          <a:prstGeom prst="rect">
            <a:avLst/>
          </a:prstGeom>
          <a:noFill/>
        </p:spPr>
        <p:txBody>
          <a:bodyPr wrap="square" lIns="0" tIns="0" rIns="0" bIns="0" numCol="1" rtlCol="0">
            <a:noAutofit/>
          </a:bodyPr>
          <a:lstStyle/>
          <a:p>
            <a:pPr>
              <a:spcAft>
                <a:spcPts val="800"/>
              </a:spcAft>
            </a:pPr>
            <a:r>
              <a:rPr lang="en-US" sz="1100" dirty="0">
                <a:latin typeface="Arial" panose="020B0604020202020204" pitchFamily="34" charset="0"/>
                <a:cs typeface="Arial" panose="020B0604020202020204" pitchFamily="34" charset="0"/>
              </a:rPr>
              <a:t>Good news! </a:t>
            </a:r>
            <a:r>
              <a:rPr lang="en-US" sz="1100" b="1" dirty="0">
                <a:latin typeface="Arial" panose="020B0604020202020204" pitchFamily="34" charset="0"/>
                <a:cs typeface="Arial" panose="020B0604020202020204" pitchFamily="34" charset="0"/>
              </a:rPr>
              <a:t>Many services are free or low-cost.</a:t>
            </a:r>
            <a:r>
              <a:rPr lang="en-US" sz="1100" dirty="0">
                <a:latin typeface="Arial" panose="020B0604020202020204" pitchFamily="34" charset="0"/>
                <a:cs typeface="Arial" panose="020B0604020202020204" pitchFamily="34" charset="0"/>
              </a:rPr>
              <a:t> You may be able to get:</a:t>
            </a:r>
          </a:p>
        </p:txBody>
      </p:sp>
    </p:spTree>
    <p:extLst>
      <p:ext uri="{BB962C8B-B14F-4D97-AF65-F5344CB8AC3E}">
        <p14:creationId xmlns:p14="http://schemas.microsoft.com/office/powerpoint/2010/main" val="261492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C887-6480-1576-B604-072A1C996743}"/>
            </a:ext>
          </a:extLst>
        </p:cNvPr>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48FF18C4-8A4A-989E-170D-D0652B1111C3}"/>
              </a:ext>
            </a:extLst>
          </p:cNvPr>
          <p:cNvSpPr>
            <a:spLocks noGrp="1"/>
          </p:cNvSpPr>
          <p:nvPr>
            <p:ph type="pic" sz="quarter" idx="10"/>
          </p:nvPr>
        </p:nvSpPr>
        <p:spPr/>
        <p:txBody>
          <a:bodyPr/>
          <a:lstStyle/>
          <a:p>
            <a:endParaRPr lang="en-US"/>
          </a:p>
        </p:txBody>
      </p:sp>
      <p:sp>
        <p:nvSpPr>
          <p:cNvPr id="27" name="Freeform 26">
            <a:extLst>
              <a:ext uri="{FF2B5EF4-FFF2-40B4-BE49-F238E27FC236}">
                <a16:creationId xmlns:a16="http://schemas.microsoft.com/office/drawing/2014/main" id="{0416158D-EC67-7063-B7B7-1C671AFB4232}"/>
              </a:ext>
            </a:extLst>
          </p:cNvPr>
          <p:cNvSpPr>
            <a:spLocks noGrp="1" noRot="1" noMove="1" noResize="1" noEditPoints="1" noAdjustHandles="1" noChangeArrowheads="1" noChangeShapeType="1"/>
          </p:cNvSpPr>
          <p:nvPr/>
        </p:nvSpPr>
        <p:spPr>
          <a:xfrm>
            <a:off x="342900" y="342900"/>
            <a:ext cx="4651732" cy="3623044"/>
          </a:xfrm>
          <a:custGeom>
            <a:avLst/>
            <a:gdLst>
              <a:gd name="connsiteX0" fmla="*/ 0 w 4530476"/>
              <a:gd name="connsiteY0" fmla="*/ 0 h 3503365"/>
              <a:gd name="connsiteX1" fmla="*/ 3263088 w 4530476"/>
              <a:gd name="connsiteY1" fmla="*/ 0 h 3503365"/>
              <a:gd name="connsiteX2" fmla="*/ 3267957 w 4530476"/>
              <a:gd name="connsiteY2" fmla="*/ 8470 h 3503365"/>
              <a:gd name="connsiteX3" fmla="*/ 4518413 w 4530476"/>
              <a:gd name="connsiteY3" fmla="*/ 3435819 h 3503365"/>
              <a:gd name="connsiteX4" fmla="*/ 4530476 w 4530476"/>
              <a:gd name="connsiteY4" fmla="*/ 3503365 h 3503365"/>
              <a:gd name="connsiteX5" fmla="*/ 0 w 4530476"/>
              <a:gd name="connsiteY5" fmla="*/ 3503365 h 35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476" h="3503365">
                <a:moveTo>
                  <a:pt x="0" y="0"/>
                </a:moveTo>
                <a:lnTo>
                  <a:pt x="3263088" y="0"/>
                </a:lnTo>
                <a:lnTo>
                  <a:pt x="3267957" y="8470"/>
                </a:lnTo>
                <a:cubicBezTo>
                  <a:pt x="3843285" y="1067551"/>
                  <a:pt x="4269497" y="2219394"/>
                  <a:pt x="4518413" y="3435819"/>
                </a:cubicBezTo>
                <a:lnTo>
                  <a:pt x="4530476" y="3503365"/>
                </a:lnTo>
                <a:lnTo>
                  <a:pt x="0" y="3503365"/>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912CE43-D07B-5288-26F6-9628DD0125AE}"/>
              </a:ext>
            </a:extLst>
          </p:cNvPr>
          <p:cNvSpPr txBox="1">
            <a:spLocks noGrp="1" noRot="1" noMove="1" noResize="1" noEditPoints="1" noAdjustHandles="1" noChangeArrowheads="1" noChangeShapeType="1"/>
          </p:cNvSpPr>
          <p:nvPr/>
        </p:nvSpPr>
        <p:spPr>
          <a:xfrm>
            <a:off x="1038289" y="1421841"/>
            <a:ext cx="2694126" cy="1587252"/>
          </a:xfrm>
          <a:prstGeom prst="rect">
            <a:avLst/>
          </a:prstGeom>
          <a:noFill/>
        </p:spPr>
        <p:txBody>
          <a:bodyPr wrap="square" lIns="0" tIns="0" rIns="0" bIns="0" rtlCol="0">
            <a:noAutofit/>
          </a:bodyPr>
          <a:lstStyle/>
          <a:p>
            <a:pPr>
              <a:lnSpc>
                <a:spcPct val="95000"/>
              </a:lnSpc>
            </a:pPr>
            <a:r>
              <a:rPr lang="en-US" sz="3000" b="1" dirty="0">
                <a:solidFill>
                  <a:schemeClr val="bg1"/>
                </a:solidFill>
                <a:latin typeface="Arial" panose="020B0604020202020204" pitchFamily="34" charset="0"/>
                <a:cs typeface="Arial" panose="020B0604020202020204" pitchFamily="34" charset="0"/>
              </a:rPr>
              <a:t>You Might Be a Caregiver — </a:t>
            </a:r>
            <a:r>
              <a:rPr lang="en-US" sz="3000" b="1" dirty="0">
                <a:solidFill>
                  <a:srgbClr val="F7F2BF"/>
                </a:solidFill>
                <a:latin typeface="Arial" panose="020B0604020202020204" pitchFamily="34" charset="0"/>
                <a:cs typeface="Arial" panose="020B0604020202020204" pitchFamily="34" charset="0"/>
              </a:rPr>
              <a:t>And Support Is Here for You</a:t>
            </a:r>
          </a:p>
        </p:txBody>
      </p:sp>
      <p:pic>
        <p:nvPicPr>
          <p:cNvPr id="17" name="Picture 16">
            <a:extLst>
              <a:ext uri="{FF2B5EF4-FFF2-40B4-BE49-F238E27FC236}">
                <a16:creationId xmlns:a16="http://schemas.microsoft.com/office/drawing/2014/main" id="{E4860F61-E29A-B2F9-DBEB-BC89EFB687F0}"/>
              </a:ext>
            </a:extLst>
          </p:cNvPr>
          <p:cNvPicPr>
            <a:picLocks noGrp="1" noRot="1" noChangeAspect="1" noMove="1" noResize="1" noEditPoints="1" noAdjustHandles="1" noChangeArrowheads="1" noChangeShapeType="1" noCrop="1"/>
          </p:cNvPicPr>
          <p:nvPr/>
        </p:nvPicPr>
        <p:blipFill>
          <a:blip r:embed="rId2"/>
          <a:srcRect r="94986" b="96008"/>
          <a:stretch>
            <a:fillRect/>
          </a:stretch>
        </p:blipFill>
        <p:spPr>
          <a:xfrm>
            <a:off x="38100" y="38100"/>
            <a:ext cx="431800" cy="434975"/>
          </a:xfrm>
          <a:prstGeom prst="rect">
            <a:avLst/>
          </a:prstGeom>
        </p:spPr>
      </p:pic>
      <p:pic>
        <p:nvPicPr>
          <p:cNvPr id="21" name="Picture 20">
            <a:extLst>
              <a:ext uri="{FF2B5EF4-FFF2-40B4-BE49-F238E27FC236}">
                <a16:creationId xmlns:a16="http://schemas.microsoft.com/office/drawing/2014/main" id="{0389ACEA-989D-E2EE-17E7-25A113B53277}"/>
              </a:ext>
            </a:extLst>
          </p:cNvPr>
          <p:cNvPicPr>
            <a:picLocks noGrp="1" noRot="1" noChangeAspect="1" noMove="1" noResize="1" noEditPoints="1" noAdjustHandles="1" noChangeArrowheads="1" noChangeShapeType="1" noCrop="1"/>
          </p:cNvPicPr>
          <p:nvPr/>
        </p:nvPicPr>
        <p:blipFill>
          <a:blip r:embed="rId2"/>
          <a:srcRect l="94875" b="95863"/>
          <a:stretch>
            <a:fillRect/>
          </a:stretch>
        </p:blipFill>
        <p:spPr>
          <a:xfrm>
            <a:off x="8207374" y="38100"/>
            <a:ext cx="441325" cy="450850"/>
          </a:xfrm>
          <a:prstGeom prst="rect">
            <a:avLst/>
          </a:prstGeom>
        </p:spPr>
      </p:pic>
      <p:pic>
        <p:nvPicPr>
          <p:cNvPr id="22" name="Picture 21">
            <a:extLst>
              <a:ext uri="{FF2B5EF4-FFF2-40B4-BE49-F238E27FC236}">
                <a16:creationId xmlns:a16="http://schemas.microsoft.com/office/drawing/2014/main" id="{6E8A43E8-B042-1F3B-830C-3545591269DF}"/>
              </a:ext>
            </a:extLst>
          </p:cNvPr>
          <p:cNvPicPr>
            <a:picLocks noGrp="1" noRot="1" noChangeAspect="1" noMove="1" noResize="1" noEditPoints="1" noAdjustHandles="1" noChangeArrowheads="1" noChangeShapeType="1" noCrop="1"/>
          </p:cNvPicPr>
          <p:nvPr/>
        </p:nvPicPr>
        <p:blipFill>
          <a:blip r:embed="rId2"/>
          <a:srcRect t="95979" r="94875"/>
          <a:stretch>
            <a:fillRect/>
          </a:stretch>
        </p:blipFill>
        <p:spPr>
          <a:xfrm>
            <a:off x="38100" y="10496550"/>
            <a:ext cx="441325" cy="438150"/>
          </a:xfrm>
          <a:prstGeom prst="rect">
            <a:avLst/>
          </a:prstGeom>
        </p:spPr>
      </p:pic>
      <p:pic>
        <p:nvPicPr>
          <p:cNvPr id="25" name="Picture 24">
            <a:extLst>
              <a:ext uri="{FF2B5EF4-FFF2-40B4-BE49-F238E27FC236}">
                <a16:creationId xmlns:a16="http://schemas.microsoft.com/office/drawing/2014/main" id="{07CAB123-1977-A46E-5D39-32A70596FA6B}"/>
              </a:ext>
            </a:extLst>
          </p:cNvPr>
          <p:cNvPicPr>
            <a:picLocks noGrp="1" noRot="1" noChangeAspect="1" noMove="1" noResize="1" noEditPoints="1" noAdjustHandles="1" noChangeArrowheads="1" noChangeShapeType="1" noCrop="1"/>
          </p:cNvPicPr>
          <p:nvPr/>
        </p:nvPicPr>
        <p:blipFill>
          <a:blip r:embed="rId2"/>
          <a:srcRect l="94875" t="96008"/>
          <a:stretch>
            <a:fillRect/>
          </a:stretch>
        </p:blipFill>
        <p:spPr>
          <a:xfrm>
            <a:off x="8207374" y="10499724"/>
            <a:ext cx="441325" cy="434975"/>
          </a:xfrm>
          <a:prstGeom prst="rect">
            <a:avLst/>
          </a:prstGeom>
        </p:spPr>
      </p:pic>
      <p:sp>
        <p:nvSpPr>
          <p:cNvPr id="2" name="TextBox 1">
            <a:extLst>
              <a:ext uri="{FF2B5EF4-FFF2-40B4-BE49-F238E27FC236}">
                <a16:creationId xmlns:a16="http://schemas.microsoft.com/office/drawing/2014/main" id="{7D28765E-78BF-58BC-9FFD-CE63314DBF61}"/>
              </a:ext>
            </a:extLst>
          </p:cNvPr>
          <p:cNvSpPr txBox="1"/>
          <p:nvPr/>
        </p:nvSpPr>
        <p:spPr>
          <a:xfrm>
            <a:off x="4660594" y="4754971"/>
            <a:ext cx="2640206" cy="1499576"/>
          </a:xfrm>
          <a:prstGeom prst="rect">
            <a:avLst/>
          </a:prstGeom>
          <a:noFill/>
        </p:spPr>
        <p:txBody>
          <a:bodyPr wrap="square" lIns="0" tIns="0" rIns="0" bIns="0" rtlCol="0">
            <a:noAutofit/>
          </a:bodyPr>
          <a:lstStyle/>
          <a:p>
            <a:pPr>
              <a:lnSpc>
                <a:spcPct val="110000"/>
              </a:lnSpc>
              <a:spcAft>
                <a:spcPts val="700"/>
              </a:spcAft>
            </a:pPr>
            <a:r>
              <a:rPr lang="en-US" sz="1100" dirty="0">
                <a:latin typeface="Arial" panose="020B0604020202020204" pitchFamily="34" charset="0"/>
                <a:cs typeface="Arial" panose="020B0604020202020204" pitchFamily="34" charset="0"/>
              </a:rPr>
              <a:t>Nearly </a:t>
            </a:r>
            <a:r>
              <a:rPr lang="en-US" sz="1100" b="1" dirty="0">
                <a:solidFill>
                  <a:srgbClr val="0074BD"/>
                </a:solidFill>
                <a:latin typeface="Arial" panose="020B0604020202020204" pitchFamily="34" charset="0"/>
                <a:cs typeface="Arial" panose="020B0604020202020204" pitchFamily="34" charset="0"/>
              </a:rPr>
              <a:t>1 in 4 adults </a:t>
            </a:r>
            <a:r>
              <a:rPr lang="en-US" sz="1100" dirty="0">
                <a:latin typeface="Arial" panose="020B0604020202020204" pitchFamily="34" charset="0"/>
                <a:cs typeface="Arial" panose="020B0604020202020204" pitchFamily="34" charset="0"/>
              </a:rPr>
              <a:t>in the U.S. cared for a loved one last year.</a:t>
            </a:r>
          </a:p>
          <a:p>
            <a:pPr>
              <a:lnSpc>
                <a:spcPct val="110000"/>
              </a:lnSpc>
              <a:spcAft>
                <a:spcPts val="700"/>
              </a:spcAft>
            </a:pPr>
            <a:r>
              <a:rPr lang="en-US" sz="1100" dirty="0">
                <a:latin typeface="Arial" panose="020B0604020202020204" pitchFamily="34" charset="0"/>
                <a:cs typeface="Arial" panose="020B0604020202020204" pitchFamily="34" charset="0"/>
              </a:rPr>
              <a:t>Caregiving can be an act of love, and you deserve care too. It’s normal to feel tired, stressed, or unsure. </a:t>
            </a:r>
            <a:r>
              <a:rPr lang="en-US" sz="1100" b="1" dirty="0">
                <a:solidFill>
                  <a:srgbClr val="0074BD"/>
                </a:solidFill>
                <a:latin typeface="Arial" panose="020B0604020202020204" pitchFamily="34" charset="0"/>
                <a:cs typeface="Arial" panose="020B0604020202020204" pitchFamily="34" charset="0"/>
              </a:rPr>
              <a:t>You don’t have to do it alone.</a:t>
            </a:r>
          </a:p>
          <a:p>
            <a:pPr>
              <a:lnSpc>
                <a:spcPct val="110000"/>
              </a:lnSpc>
              <a:spcAft>
                <a:spcPts val="700"/>
              </a:spcAft>
            </a:pPr>
            <a:endParaRPr lang="en-US" sz="11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B65E65-E208-52A3-D734-4F3DC4D4A5A0}"/>
              </a:ext>
            </a:extLst>
          </p:cNvPr>
          <p:cNvSpPr>
            <a:spLocks noChangeAspect="1"/>
          </p:cNvSpPr>
          <p:nvPr/>
        </p:nvSpPr>
        <p:spPr>
          <a:xfrm>
            <a:off x="1411286" y="8869497"/>
            <a:ext cx="1118554" cy="1118554"/>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INSERT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QR CODE</a:t>
            </a:r>
          </a:p>
        </p:txBody>
      </p:sp>
      <p:sp>
        <p:nvSpPr>
          <p:cNvPr id="5" name="TextBox 4">
            <a:extLst>
              <a:ext uri="{FF2B5EF4-FFF2-40B4-BE49-F238E27FC236}">
                <a16:creationId xmlns:a16="http://schemas.microsoft.com/office/drawing/2014/main" id="{38CC58E1-4879-C44C-71D0-4B44D21AEF7D}"/>
              </a:ext>
            </a:extLst>
          </p:cNvPr>
          <p:cNvSpPr txBox="1"/>
          <p:nvPr/>
        </p:nvSpPr>
        <p:spPr>
          <a:xfrm>
            <a:off x="2700900" y="9108105"/>
            <a:ext cx="2239301" cy="706851"/>
          </a:xfrm>
          <a:prstGeom prst="rect">
            <a:avLst/>
          </a:prstGeom>
          <a:noFill/>
        </p:spPr>
        <p:txBody>
          <a:bodyPr wrap="square" lIns="0" tIns="0" rIns="0" bIns="0">
            <a:noAutofit/>
          </a:bodyPr>
          <a:lstStyle/>
          <a:p>
            <a:pPr>
              <a:lnSpc>
                <a:spcPct val="120000"/>
              </a:lnSpc>
              <a:spcAft>
                <a:spcPts val="400"/>
              </a:spcAft>
            </a:pPr>
            <a:r>
              <a:rPr lang="en-US" sz="1200" b="1" dirty="0">
                <a:latin typeface="Arial" panose="020B0604020202020204" pitchFamily="34" charset="0"/>
                <a:cs typeface="Arial" panose="020B0604020202020204" pitchFamily="34" charset="0"/>
              </a:rPr>
              <a:t>Take the first step:</a:t>
            </a:r>
          </a:p>
          <a:p>
            <a:pPr>
              <a:lnSpc>
                <a:spcPct val="120000"/>
              </a:lnSpc>
            </a:pPr>
            <a:r>
              <a:rPr lang="en-US" sz="1200" dirty="0">
                <a:latin typeface="Arial" panose="020B0604020202020204" pitchFamily="34" charset="0"/>
                <a:cs typeface="Arial" panose="020B0604020202020204" pitchFamily="34" charset="0"/>
              </a:rPr>
              <a:t>Call: </a:t>
            </a:r>
            <a:r>
              <a:rPr lang="en-US" sz="1200" b="1" dirty="0">
                <a:solidFill>
                  <a:srgbClr val="7030A0"/>
                </a:solidFill>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Visit: </a:t>
            </a:r>
            <a:r>
              <a:rPr lang="en-US" sz="1200" b="1" dirty="0">
                <a:solidFill>
                  <a:srgbClr val="7030A0"/>
                </a:solidFill>
                <a:latin typeface="Arial" panose="020B0604020202020204" pitchFamily="34" charset="0"/>
                <a:cs typeface="Arial" panose="020B0604020202020204" pitchFamily="34" charset="0"/>
              </a:rPr>
              <a:t>[Website URL]</a:t>
            </a:r>
          </a:p>
        </p:txBody>
      </p:sp>
      <p:sp>
        <p:nvSpPr>
          <p:cNvPr id="6" name="TextBox 5">
            <a:extLst>
              <a:ext uri="{FF2B5EF4-FFF2-40B4-BE49-F238E27FC236}">
                <a16:creationId xmlns:a16="http://schemas.microsoft.com/office/drawing/2014/main" id="{789E3BAD-533F-30A8-D12A-4524378F9BC0}"/>
              </a:ext>
            </a:extLst>
          </p:cNvPr>
          <p:cNvSpPr txBox="1"/>
          <p:nvPr/>
        </p:nvSpPr>
        <p:spPr>
          <a:xfrm>
            <a:off x="1072126" y="4754972"/>
            <a:ext cx="3051383" cy="1520643"/>
          </a:xfrm>
          <a:prstGeom prst="rect">
            <a:avLst/>
          </a:prstGeom>
          <a:noFill/>
        </p:spPr>
        <p:txBody>
          <a:bodyPr wrap="square" lIns="0" tIns="0" rIns="0" bIns="0">
            <a:noAutofit/>
          </a:bodyPr>
          <a:lstStyle/>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Helping a loved one with daily tasks, errands, or medical needs?</a:t>
            </a:r>
          </a:p>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Managing grocery shopping, driving to appointments, or handling insurance calls?</a:t>
            </a:r>
          </a:p>
          <a:p>
            <a:pPr marL="265176" indent="-171450">
              <a:lnSpc>
                <a:spcPct val="110000"/>
              </a:lnSpc>
              <a:spcAft>
                <a:spcPts val="700"/>
              </a:spcAft>
              <a:buClr>
                <a:srgbClr val="0070C0"/>
              </a:buClr>
              <a:buFont typeface="Arial" panose="020B0604020202020204" pitchFamily="34" charset="0"/>
              <a:buChar char="•"/>
            </a:pPr>
            <a:r>
              <a:rPr lang="en-US" sz="1100" dirty="0">
                <a:latin typeface="Arial" panose="020B0604020202020204" pitchFamily="34" charset="0"/>
                <a:cs typeface="Arial" panose="020B0604020202020204" pitchFamily="34" charset="0"/>
              </a:rPr>
              <a:t>Coordinating care from across town or the country?</a:t>
            </a:r>
          </a:p>
        </p:txBody>
      </p:sp>
      <p:sp>
        <p:nvSpPr>
          <p:cNvPr id="7" name="TextBox 6">
            <a:extLst>
              <a:ext uri="{FF2B5EF4-FFF2-40B4-BE49-F238E27FC236}">
                <a16:creationId xmlns:a16="http://schemas.microsoft.com/office/drawing/2014/main" id="{2BA24E30-4C81-182B-6F19-A4229F35AD17}"/>
              </a:ext>
            </a:extLst>
          </p:cNvPr>
          <p:cNvSpPr txBox="1"/>
          <p:nvPr/>
        </p:nvSpPr>
        <p:spPr>
          <a:xfrm>
            <a:off x="4663092" y="4419289"/>
            <a:ext cx="2502917" cy="247378"/>
          </a:xfrm>
          <a:prstGeom prst="rect">
            <a:avLst/>
          </a:prstGeom>
          <a:noFill/>
        </p:spPr>
        <p:txBody>
          <a:bodyPr wrap="square" lIns="0" tIns="0" rIns="0" bIns="0" rtlCol="0">
            <a:noAutofit/>
          </a:bodyPr>
          <a:lstStyle/>
          <a:p>
            <a:pPr>
              <a:lnSpc>
                <a:spcPct val="90000"/>
              </a:lnSpc>
            </a:pPr>
            <a:r>
              <a:rPr lang="en-US" sz="1600" b="1" dirty="0">
                <a:solidFill>
                  <a:srgbClr val="0074BD"/>
                </a:solidFill>
                <a:latin typeface="Arial" panose="020B0604020202020204" pitchFamily="34" charset="0"/>
                <a:cs typeface="Arial" panose="020B0604020202020204" pitchFamily="34" charset="0"/>
              </a:rPr>
              <a:t>If yes, you’re a caregiver.</a:t>
            </a:r>
          </a:p>
        </p:txBody>
      </p:sp>
      <p:sp>
        <p:nvSpPr>
          <p:cNvPr id="8" name="TextBox 7">
            <a:extLst>
              <a:ext uri="{FF2B5EF4-FFF2-40B4-BE49-F238E27FC236}">
                <a16:creationId xmlns:a16="http://schemas.microsoft.com/office/drawing/2014/main" id="{00CC3BF1-750B-6B43-CE45-CD857021BF89}"/>
              </a:ext>
            </a:extLst>
          </p:cNvPr>
          <p:cNvSpPr txBox="1"/>
          <p:nvPr/>
        </p:nvSpPr>
        <p:spPr>
          <a:xfrm>
            <a:off x="1347496" y="6736556"/>
            <a:ext cx="2146818" cy="252073"/>
          </a:xfrm>
          <a:prstGeom prst="rect">
            <a:avLst/>
          </a:prstGeom>
          <a:noFill/>
        </p:spPr>
        <p:txBody>
          <a:bodyPr wrap="square" lIns="0" tIns="0" rIns="0" bIns="0" rtlCol="0">
            <a:noAutofit/>
          </a:bodyPr>
          <a:lstStyle/>
          <a:p>
            <a:pPr>
              <a:lnSpc>
                <a:spcPct val="90000"/>
              </a:lnSpc>
            </a:pPr>
            <a:r>
              <a:rPr lang="en-US" b="1" dirty="0">
                <a:solidFill>
                  <a:srgbClr val="7030A0"/>
                </a:solidFill>
                <a:latin typeface="Arial" panose="020B0604020202020204" pitchFamily="34" charset="0"/>
                <a:cs typeface="Arial" panose="020B0604020202020204" pitchFamily="34" charset="0"/>
              </a:rPr>
              <a:t>Help Is Available</a:t>
            </a:r>
          </a:p>
        </p:txBody>
      </p:sp>
      <p:sp>
        <p:nvSpPr>
          <p:cNvPr id="9" name="TextBox 8">
            <a:extLst>
              <a:ext uri="{FF2B5EF4-FFF2-40B4-BE49-F238E27FC236}">
                <a16:creationId xmlns:a16="http://schemas.microsoft.com/office/drawing/2014/main" id="{00C133CD-C793-7210-F8C4-D2E84713C10F}"/>
              </a:ext>
            </a:extLst>
          </p:cNvPr>
          <p:cNvSpPr txBox="1"/>
          <p:nvPr/>
        </p:nvSpPr>
        <p:spPr>
          <a:xfrm>
            <a:off x="1286536" y="7487920"/>
            <a:ext cx="6099784" cy="914400"/>
          </a:xfrm>
          <a:prstGeom prst="rect">
            <a:avLst/>
          </a:prstGeom>
          <a:noFill/>
        </p:spPr>
        <p:txBody>
          <a:bodyPr wrap="square" lIns="0" tIns="0" rIns="0" bIns="0" numCol="2" spcCol="182880" rtlCol="0">
            <a:noAutofit/>
          </a:bodyPr>
          <a:lstStyle/>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Respite care (temporary relief) </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a:p>
            <a:pPr marL="182880" indent="-118872">
              <a:spcAft>
                <a:spcPts val="700"/>
              </a:spcAft>
              <a:buClr>
                <a:srgbClr val="7030A0"/>
              </a:buClr>
              <a:buFont typeface="Arial" panose="020B0604020202020204" pitchFamily="34" charset="0"/>
              <a:buChar char="•"/>
            </a:pPr>
            <a:r>
              <a:rPr lang="en-US" sz="1100" dirty="0">
                <a:latin typeface="Arial" panose="020B0604020202020204" pitchFamily="34" charset="0"/>
                <a:cs typeface="Arial" panose="020B0604020202020204" pitchFamily="34" charset="0"/>
              </a:rPr>
              <a:t>[list services]</a:t>
            </a:r>
          </a:p>
        </p:txBody>
      </p:sp>
      <p:sp>
        <p:nvSpPr>
          <p:cNvPr id="10" name="Rectangle 9">
            <a:extLst>
              <a:ext uri="{FF2B5EF4-FFF2-40B4-BE49-F238E27FC236}">
                <a16:creationId xmlns:a16="http://schemas.microsoft.com/office/drawing/2014/main" id="{3E9CAFD5-49D3-4416-1789-41B7465C61EE}"/>
              </a:ext>
            </a:extLst>
          </p:cNvPr>
          <p:cNvSpPr/>
          <p:nvPr/>
        </p:nvSpPr>
        <p:spPr>
          <a:xfrm>
            <a:off x="5268832" y="9042400"/>
            <a:ext cx="2019628" cy="820057"/>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 INSERT LOGO HERE ]</a:t>
            </a:r>
          </a:p>
        </p:txBody>
      </p:sp>
      <p:sp>
        <p:nvSpPr>
          <p:cNvPr id="11" name="TextBox 10">
            <a:extLst>
              <a:ext uri="{FF2B5EF4-FFF2-40B4-BE49-F238E27FC236}">
                <a16:creationId xmlns:a16="http://schemas.microsoft.com/office/drawing/2014/main" id="{43D45520-216B-087F-C53C-6D2FC6275E21}"/>
              </a:ext>
            </a:extLst>
          </p:cNvPr>
          <p:cNvSpPr txBox="1"/>
          <p:nvPr/>
        </p:nvSpPr>
        <p:spPr>
          <a:xfrm>
            <a:off x="1097526" y="4397064"/>
            <a:ext cx="3372874" cy="276043"/>
          </a:xfrm>
          <a:prstGeom prst="rect">
            <a:avLst/>
          </a:prstGeom>
          <a:noFill/>
        </p:spPr>
        <p:txBody>
          <a:bodyPr wrap="square" lIns="0" tIns="0" rIns="0" bIns="0">
            <a:noAutofit/>
          </a:bodyPr>
          <a:lstStyle/>
          <a:p>
            <a:pPr>
              <a:spcAft>
                <a:spcPts val="800"/>
              </a:spcAft>
            </a:pPr>
            <a:r>
              <a:rPr lang="en-US" sz="1600" b="1" dirty="0">
                <a:solidFill>
                  <a:srgbClr val="0074BD"/>
                </a:solidFill>
                <a:latin typeface="Arial" panose="020B0604020202020204" pitchFamily="34" charset="0"/>
                <a:cs typeface="Arial" panose="020B0604020202020204" pitchFamily="34" charset="0"/>
              </a:rPr>
              <a:t>Are you…</a:t>
            </a:r>
            <a:endParaRPr lang="en-US" sz="1600" dirty="0">
              <a:solidFill>
                <a:srgbClr val="0074BD"/>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5574845-B9A8-DF8B-EC1E-F52C64E83959}"/>
              </a:ext>
            </a:extLst>
          </p:cNvPr>
          <p:cNvSpPr txBox="1"/>
          <p:nvPr/>
        </p:nvSpPr>
        <p:spPr>
          <a:xfrm>
            <a:off x="1357656" y="7127561"/>
            <a:ext cx="5835624" cy="187639"/>
          </a:xfrm>
          <a:prstGeom prst="rect">
            <a:avLst/>
          </a:prstGeom>
          <a:noFill/>
        </p:spPr>
        <p:txBody>
          <a:bodyPr wrap="square" lIns="0" tIns="0" rIns="0" bIns="0" numCol="1" rtlCol="0">
            <a:noAutofit/>
          </a:bodyPr>
          <a:lstStyle/>
          <a:p>
            <a:pPr>
              <a:spcAft>
                <a:spcPts val="800"/>
              </a:spcAft>
            </a:pPr>
            <a:r>
              <a:rPr lang="en-US" sz="1100" dirty="0">
                <a:latin typeface="Arial" panose="020B0604020202020204" pitchFamily="34" charset="0"/>
                <a:cs typeface="Arial" panose="020B0604020202020204" pitchFamily="34" charset="0"/>
              </a:rPr>
              <a:t>Good news! </a:t>
            </a:r>
            <a:r>
              <a:rPr lang="en-US" sz="1100" b="1" dirty="0">
                <a:latin typeface="Arial" panose="020B0604020202020204" pitchFamily="34" charset="0"/>
                <a:cs typeface="Arial" panose="020B0604020202020204" pitchFamily="34" charset="0"/>
              </a:rPr>
              <a:t>Many services are free or low-cost.</a:t>
            </a:r>
            <a:r>
              <a:rPr lang="en-US" sz="1100" dirty="0">
                <a:latin typeface="Arial" panose="020B0604020202020204" pitchFamily="34" charset="0"/>
                <a:cs typeface="Arial" panose="020B0604020202020204" pitchFamily="34" charset="0"/>
              </a:rPr>
              <a:t> You may be able to get:</a:t>
            </a:r>
          </a:p>
        </p:txBody>
      </p:sp>
    </p:spTree>
    <p:extLst>
      <p:ext uri="{BB962C8B-B14F-4D97-AF65-F5344CB8AC3E}">
        <p14:creationId xmlns:p14="http://schemas.microsoft.com/office/powerpoint/2010/main" val="20228268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ca7606-c918-4595-bd59-8c4ec440dd12" xsi:nil="true"/>
    <lcf76f155ced4ddcb4097134ff3c332f xmlns="ce515827-875c-4789-a4f7-2bbc90a91c6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FD838F50C809419833ADFDDC439BAD" ma:contentTypeVersion="12" ma:contentTypeDescription="Create a new document." ma:contentTypeScope="" ma:versionID="9c19c239f70f5a3cfcf749683c35ce7a">
  <xsd:schema xmlns:xsd="http://www.w3.org/2001/XMLSchema" xmlns:xs="http://www.w3.org/2001/XMLSchema" xmlns:p="http://schemas.microsoft.com/office/2006/metadata/properties" xmlns:ns2="ce515827-875c-4789-a4f7-2bbc90a91c69" xmlns:ns3="b4ca7606-c918-4595-bd59-8c4ec440dd12" targetNamespace="http://schemas.microsoft.com/office/2006/metadata/properties" ma:root="true" ma:fieldsID="2ea5867b3606a3388fbc92ddd69fd22b" ns2:_="" ns3:_="">
    <xsd:import namespace="ce515827-875c-4789-a4f7-2bbc90a91c69"/>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15827-875c-4789-a4f7-2bbc90a91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115EF3-F81E-4333-B932-3385CF85F194}">
  <ds:schemaRefs>
    <ds:schemaRef ds:uri="http://schemas.microsoft.com/office/2006/metadata/properties"/>
    <ds:schemaRef ds:uri="http://schemas.microsoft.com/office/infopath/2007/PartnerControls"/>
    <ds:schemaRef ds:uri="b4ca7606-c918-4595-bd59-8c4ec440dd12"/>
    <ds:schemaRef ds:uri="ce515827-875c-4789-a4f7-2bbc90a91c69"/>
  </ds:schemaRefs>
</ds:datastoreItem>
</file>

<file path=customXml/itemProps2.xml><?xml version="1.0" encoding="utf-8"?>
<ds:datastoreItem xmlns:ds="http://schemas.openxmlformats.org/officeDocument/2006/customXml" ds:itemID="{C948B089-0738-4794-A524-4DF4D951D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15827-875c-4789-a4f7-2bbc90a91c69"/>
    <ds:schemaRef ds:uri="b4ca7606-c918-4595-bd59-8c4ec440dd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4C1F2A-FFFF-43CD-917F-7BD9E98668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230</TotalTime>
  <Words>933</Words>
  <Application>Microsoft Office PowerPoint</Application>
  <PresentationFormat>Custom</PresentationFormat>
  <Paragraphs>92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 Potler</dc:creator>
  <cp:lastModifiedBy>Kristen Peterson</cp:lastModifiedBy>
  <cp:revision>62</cp:revision>
  <dcterms:created xsi:type="dcterms:W3CDTF">2025-08-19T12:36:00Z</dcterms:created>
  <dcterms:modified xsi:type="dcterms:W3CDTF">2025-09-28T23:30:38Z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0x010100CEFD838F50C809419833ADFDDC439BAD</vt:lpwstr>
  </property>
  <property fmtid="{D5CDD505-2E9C-101B-9397-08002B2CF9AE}" pid="3" name="MediaServiceImageTags">
    <vt:lpwstr/>
  </property>
</Properties>
</file>